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6"/>
  </p:notesMasterIdLst>
  <p:sldIdLst>
    <p:sldId id="257" r:id="rId2"/>
    <p:sldId id="259" r:id="rId3"/>
    <p:sldId id="261" r:id="rId4"/>
    <p:sldId id="263" r:id="rId5"/>
    <p:sldId id="265" r:id="rId6"/>
    <p:sldId id="268" r:id="rId7"/>
    <p:sldId id="269" r:id="rId8"/>
    <p:sldId id="270" r:id="rId9"/>
    <p:sldId id="294" r:id="rId10"/>
    <p:sldId id="277" r:id="rId11"/>
    <p:sldId id="278" r:id="rId12"/>
    <p:sldId id="287" r:id="rId13"/>
    <p:sldId id="289" r:id="rId14"/>
    <p:sldId id="292"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212" autoAdjust="0"/>
  </p:normalViewPr>
  <p:slideViewPr>
    <p:cSldViewPr>
      <p:cViewPr varScale="1">
        <p:scale>
          <a:sx n="59" d="100"/>
          <a:sy n="59" d="100"/>
        </p:scale>
        <p:origin x="-1686" y="-78"/>
      </p:cViewPr>
      <p:guideLst>
        <p:guide orient="horz" pos="2160"/>
        <p:guide pos="2880"/>
      </p:guideLst>
    </p:cSldViewPr>
  </p:slideViewPr>
  <p:notesTextViewPr>
    <p:cViewPr>
      <p:scale>
        <a:sx n="1" d="1"/>
        <a:sy n="1" d="1"/>
      </p:scale>
      <p:origin x="0" y="17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815"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1048816"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747FB-ECEA-491F-8103-358F6B086177}" type="datetimeFigureOut">
              <a:rPr lang="fr-FR" smtClean="0"/>
              <a:t>28/10/2021</a:t>
            </a:fld>
            <a:endParaRPr lang="fr-FR"/>
          </a:p>
        </p:txBody>
      </p:sp>
      <p:sp>
        <p:nvSpPr>
          <p:cNvPr id="1048817"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1048818"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819"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1048820"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D8BF55-F906-4998-92E1-9BAFA0D16508}" type="slidenum">
              <a:rPr lang="fr-FR" smtClean="0"/>
              <a:t>‹N°›</a:t>
            </a:fld>
            <a:endParaRPr lang="fr-FR"/>
          </a:p>
        </p:txBody>
      </p:sp>
    </p:spTree>
    <p:extLst>
      <p:ext uri="{BB962C8B-B14F-4D97-AF65-F5344CB8AC3E}">
        <p14:creationId xmlns:p14="http://schemas.microsoft.com/office/powerpoint/2010/main" val="585204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Espace réservé de l'image des diapositives 1"/>
          <p:cNvSpPr>
            <a:spLocks noGrp="1" noRot="1" noChangeAspect="1"/>
          </p:cNvSpPr>
          <p:nvPr>
            <p:ph type="sldImg"/>
          </p:nvPr>
        </p:nvSpPr>
        <p:spPr/>
      </p:sp>
      <p:sp>
        <p:nvSpPr>
          <p:cNvPr id="1048589" name="Espace réservé des commentaires 2"/>
          <p:cNvSpPr>
            <a:spLocks noGrp="1"/>
          </p:cNvSpPr>
          <p:nvPr>
            <p:ph type="body" idx="1"/>
          </p:nvPr>
        </p:nvSpPr>
        <p:spPr/>
        <p:txBody>
          <a:bodyPr>
            <a:normAutofit fontScale="92500"/>
          </a:bodyPr>
          <a:lstStyle/>
          <a:p>
            <a:endParaRPr lang="fr-FR" dirty="0"/>
          </a:p>
        </p:txBody>
      </p:sp>
      <p:sp>
        <p:nvSpPr>
          <p:cNvPr id="1048590" name="Espace réservé du numéro de diapositive 3"/>
          <p:cNvSpPr>
            <a:spLocks noGrp="1"/>
          </p:cNvSpPr>
          <p:nvPr>
            <p:ph type="sldNum" sz="quarter" idx="10"/>
          </p:nvPr>
        </p:nvSpPr>
        <p:spPr/>
        <p:txBody>
          <a:bodyPr/>
          <a:lstStyle/>
          <a:p>
            <a:fld id="{C8EF5D2C-1D4F-47DB-9F28-033D2932991F}" type="slidenum">
              <a:rPr lang="fr-FR" smtClean="0">
                <a:solidFill>
                  <a:prstClr val="black"/>
                </a:solidFill>
              </a:rPr>
              <a:t>1</a:t>
            </a:fld>
            <a:endParaRPr lang="fr-FR"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Espace réservé de l'image des diapositives 1"/>
          <p:cNvSpPr>
            <a:spLocks noGrp="1" noRot="1" noChangeAspect="1"/>
          </p:cNvSpPr>
          <p:nvPr>
            <p:ph type="sldImg"/>
          </p:nvPr>
        </p:nvSpPr>
        <p:spPr/>
      </p:sp>
      <p:sp>
        <p:nvSpPr>
          <p:cNvPr id="1048606" name="Espace réservé des commentaires 2"/>
          <p:cNvSpPr>
            <a:spLocks noGrp="1"/>
          </p:cNvSpPr>
          <p:nvPr>
            <p:ph type="body" idx="1"/>
          </p:nvPr>
        </p:nvSpPr>
        <p:spPr/>
        <p:txBody>
          <a:bodyPr/>
          <a:lstStyle/>
          <a:p>
            <a:r>
              <a:rPr lang="fr-FR" dirty="0" smtClean="0"/>
              <a:t>Après</a:t>
            </a:r>
            <a:r>
              <a:rPr lang="fr-FR" baseline="0" dirty="0" smtClean="0"/>
              <a:t> une introduction, nous verrons les patients et méthode, puis suivrons les résultats et la discussion. Nous conclurons avant de donner quelques suggestions.</a:t>
            </a:r>
            <a:endParaRPr lang="fr-FR" dirty="0"/>
          </a:p>
        </p:txBody>
      </p:sp>
      <p:sp>
        <p:nvSpPr>
          <p:cNvPr id="1048607" name="Espace réservé du numéro de diapositive 3"/>
          <p:cNvSpPr>
            <a:spLocks noGrp="1"/>
          </p:cNvSpPr>
          <p:nvPr>
            <p:ph type="sldNum" sz="quarter" idx="10"/>
          </p:nvPr>
        </p:nvSpPr>
        <p:spPr/>
        <p:txBody>
          <a:bodyPr/>
          <a:lstStyle/>
          <a:p>
            <a:fld id="{60D8BF55-F906-4998-92E1-9BAFA0D16508}" type="slidenum">
              <a:rPr lang="fr-FR" smtClean="0"/>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Espace réservé de l'image des diapositives 1"/>
          <p:cNvSpPr>
            <a:spLocks noGrp="1" noRot="1" noChangeAspect="1"/>
          </p:cNvSpPr>
          <p:nvPr>
            <p:ph type="sldImg"/>
          </p:nvPr>
        </p:nvSpPr>
        <p:spPr/>
      </p:sp>
      <p:sp>
        <p:nvSpPr>
          <p:cNvPr id="1048614" name="Espace réservé des commentaires 2"/>
          <p:cNvSpPr>
            <a:spLocks noGrp="1"/>
          </p:cNvSpPr>
          <p:nvPr>
            <p:ph type="body" idx="1"/>
          </p:nvPr>
        </p:nvSpPr>
        <p:spPr/>
        <p:txBody>
          <a:bodyPr/>
          <a:lstStyle/>
          <a:p>
            <a:r>
              <a:rPr lang="fr-FR" dirty="0"/>
              <a:t>En introduction, selon L’European Society of cardiology (ESC) 2016, l’IC est défini comme un syndrome clinique caractérisé par des symptômes chroniques qui peuvent être accompagnés par des signes physiques causés par une anomalie cardiaque structurelle et/ou fonctionnelle, qui entraîne une diminution du débit cardiaque et/ou une augmentation des pressions intracardiaques au repos ou lors de stress</a:t>
            </a:r>
          </a:p>
        </p:txBody>
      </p:sp>
      <p:sp>
        <p:nvSpPr>
          <p:cNvPr id="1048615" name="Espace réservé du numéro de diapositive 3"/>
          <p:cNvSpPr>
            <a:spLocks noGrp="1"/>
          </p:cNvSpPr>
          <p:nvPr>
            <p:ph type="sldNum" sz="quarter" idx="10"/>
          </p:nvPr>
        </p:nvSpPr>
        <p:spPr/>
        <p:txBody>
          <a:bodyPr/>
          <a:lstStyle/>
          <a:p>
            <a:fld id="{60D8BF55-F906-4998-92E1-9BAFA0D16508}" type="slidenum">
              <a:rPr lang="fr-FR" smtClean="0"/>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Espace réservé de l'image des diapositives 1"/>
          <p:cNvSpPr>
            <a:spLocks noGrp="1" noRot="1" noChangeAspect="1"/>
          </p:cNvSpPr>
          <p:nvPr>
            <p:ph type="sldImg"/>
          </p:nvPr>
        </p:nvSpPr>
        <p:spPr/>
      </p:sp>
      <p:sp>
        <p:nvSpPr>
          <p:cNvPr id="1048626" name="Espace réservé des commentaires 2"/>
          <p:cNvSpPr>
            <a:spLocks noGrp="1"/>
          </p:cNvSpPr>
          <p:nvPr>
            <p:ph type="body" idx="1"/>
          </p:nvPr>
        </p:nvSpPr>
        <p:spPr/>
        <p:txBody>
          <a:bodyPr/>
          <a:lstStyle/>
          <a:p>
            <a:r>
              <a:rPr lang="fr-FR" baseline="0" dirty="0" smtClean="0"/>
              <a:t>En Afrique sub-saharienne, l’IC constitue le premier motif d’hospitalisation dans les services de cardiologie avec une mortalité importante en moyenne autour de 18% à Togo, Tchad et BF</a:t>
            </a:r>
          </a:p>
          <a:p>
            <a:r>
              <a:rPr lang="fr-FR" baseline="0" dirty="0" smtClean="0"/>
              <a:t>Beaucoup d’études ont été faites sur l’IC se sont </a:t>
            </a:r>
            <a:r>
              <a:rPr lang="fr-FR" baseline="0" dirty="0" err="1" smtClean="0"/>
              <a:t>interressé</a:t>
            </a:r>
            <a:r>
              <a:rPr lang="fr-FR" baseline="0" dirty="0" smtClean="0"/>
              <a:t> sur les aspects épidémiologiques, cliniques et évolutifs. C’est ainsi que nous nous sommes proposé d’étudier les facteurs associés à la mortalité dans l’IC systolique dans notre contexte.
Quels étaient nos objectifs ? </a:t>
            </a:r>
          </a:p>
        </p:txBody>
      </p:sp>
      <p:sp>
        <p:nvSpPr>
          <p:cNvPr id="1048627" name="Espace réservé du numéro de diapositive 3"/>
          <p:cNvSpPr>
            <a:spLocks noGrp="1"/>
          </p:cNvSpPr>
          <p:nvPr>
            <p:ph type="sldNum" sz="quarter" idx="10"/>
          </p:nvPr>
        </p:nvSpPr>
        <p:spPr/>
        <p:txBody>
          <a:bodyPr/>
          <a:lstStyle/>
          <a:p>
            <a:fld id="{60D8BF55-F906-4998-92E1-9BAFA0D16508}" type="slidenum">
              <a:rPr lang="fr-FR" smtClean="0"/>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Espace réservé de l'image des diapositives 1"/>
          <p:cNvSpPr>
            <a:spLocks noGrp="1" noRot="1" noChangeAspect="1"/>
          </p:cNvSpPr>
          <p:nvPr>
            <p:ph type="sldImg"/>
          </p:nvPr>
        </p:nvSpPr>
        <p:spPr/>
      </p:sp>
      <p:sp>
        <p:nvSpPr>
          <p:cNvPr id="1048634" name="Espace réservé des commentaires 2"/>
          <p:cNvSpPr>
            <a:spLocks noGrp="1"/>
          </p:cNvSpPr>
          <p:nvPr>
            <p:ph type="body" idx="1"/>
          </p:nvPr>
        </p:nvSpPr>
        <p:spPr/>
        <p:txBody>
          <a:bodyPr/>
          <a:lstStyle/>
          <a:p>
            <a:r>
              <a:rPr lang="fr-FR" dirty="0" smtClean="0"/>
              <a:t>L’objectif de ce travail était d’étudier les facteurs associés à la mortalité hospitalière dans l’IC systolique au Centre Hospitalier Universitaire Yalgado</a:t>
            </a:r>
            <a:r>
              <a:rPr lang="fr-FR" baseline="0" dirty="0" smtClean="0"/>
              <a:t> Ouédraogo</a:t>
            </a:r>
          </a:p>
          <a:p>
            <a:r>
              <a:rPr lang="fr-FR" baseline="0" dirty="0" smtClean="0"/>
              <a:t>Et plus spécifiquement de :</a:t>
            </a:r>
            <a:endParaRPr lang="fr-FR" dirty="0"/>
          </a:p>
        </p:txBody>
      </p:sp>
      <p:sp>
        <p:nvSpPr>
          <p:cNvPr id="1048635" name="Espace réservé du numéro de diapositive 3"/>
          <p:cNvSpPr>
            <a:spLocks noGrp="1"/>
          </p:cNvSpPr>
          <p:nvPr>
            <p:ph type="sldNum" sz="quarter" idx="10"/>
          </p:nvPr>
        </p:nvSpPr>
        <p:spPr/>
        <p:txBody>
          <a:bodyPr/>
          <a:lstStyle/>
          <a:p>
            <a:fld id="{60D8BF55-F906-4998-92E1-9BAFA0D16508}" type="slidenum">
              <a:rPr lang="fr-FR" smtClean="0"/>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Espace réservé de l'image des diapositives 1"/>
          <p:cNvSpPr>
            <a:spLocks noGrp="1" noRot="1" noChangeAspect="1"/>
          </p:cNvSpPr>
          <p:nvPr>
            <p:ph type="sldImg"/>
          </p:nvPr>
        </p:nvSpPr>
        <p:spPr/>
      </p:sp>
      <p:sp>
        <p:nvSpPr>
          <p:cNvPr id="1048648" name="Espace réservé des commentaires 2"/>
          <p:cNvSpPr>
            <a:spLocks noGrp="1"/>
          </p:cNvSpPr>
          <p:nvPr>
            <p:ph type="body" idx="1"/>
          </p:nvPr>
        </p:nvSpPr>
        <p:spPr/>
        <p:txBody>
          <a:bodyPr/>
          <a:lstStyle/>
          <a:p>
            <a:pPr marL="0" marR="0" lvl="0" indent="0" algn="just" defTabSz="914400" rtl="0" eaLnBrk="1" fontAlgn="auto" latinLnBrk="0" hangingPunct="1">
              <a:lnSpc>
                <a:spcPct val="150000"/>
              </a:lnSpc>
              <a:spcBef>
                <a:spcPct val="20000"/>
              </a:spcBef>
              <a:spcAft>
                <a:spcPts val="0"/>
              </a:spcAft>
              <a:buClrTx/>
              <a:buSzTx/>
              <a:buFont typeface="Arial" panose="020B0604020202020204" pitchFamily="34" charset="0"/>
              <a:buNone/>
              <a:tabLst>
                <a:tab pos="1260475" algn="l"/>
              </a:tabLst>
            </a:pPr>
            <a:r>
              <a:rPr kumimoji="0" lang="fr-FR" sz="2200" b="0" i="0" u="none" strike="noStrike" kern="1200" cap="none" spc="0" normalizeH="0" baseline="0" noProof="0" dirty="0" smtClean="0">
                <a:ln>
                  <a:noFill/>
                </a:ln>
                <a:solidFill>
                  <a:srgbClr val="000000"/>
                </a:solidFill>
                <a:effectLst/>
                <a:uLnTx/>
                <a:uFillTx/>
                <a:latin typeface="Arial"/>
                <a:ea typeface="Calibri"/>
                <a:cs typeface="Times New Roman"/>
              </a:rPr>
              <a:t>Nous </a:t>
            </a:r>
            <a:r>
              <a:rPr kumimoji="0" lang="fr-FR" sz="2200" b="0" i="0" u="none" strike="noStrike" kern="1200" cap="none" spc="0" normalizeH="0" baseline="0" noProof="0" dirty="0" err="1" smtClean="0">
                <a:ln>
                  <a:noFill/>
                </a:ln>
                <a:solidFill>
                  <a:srgbClr val="000000"/>
                </a:solidFill>
                <a:effectLst/>
                <a:uLnTx/>
                <a:uFillTx/>
                <a:latin typeface="Arial"/>
                <a:ea typeface="Calibri"/>
                <a:cs typeface="Times New Roman"/>
              </a:rPr>
              <a:t>avon</a:t>
            </a:r>
            <a:r>
              <a:rPr kumimoji="0" lang="fr-FR" sz="2200" b="0" i="0" u="none" strike="noStrike" kern="1200" cap="none" spc="0" normalizeH="0" baseline="0" noProof="0" dirty="0" smtClean="0">
                <a:ln>
                  <a:noFill/>
                </a:ln>
                <a:solidFill>
                  <a:srgbClr val="000000"/>
                </a:solidFill>
                <a:effectLst/>
                <a:uLnTx/>
                <a:uFillTx/>
                <a:latin typeface="Arial"/>
                <a:ea typeface="Calibri"/>
                <a:cs typeface="Times New Roman"/>
              </a:rPr>
              <a:t> utilisé le test de ki-2 pour comparer les pourcentages, le test de </a:t>
            </a:r>
            <a:r>
              <a:rPr kumimoji="0" lang="fr-FR" sz="2200" b="0" i="0" u="none" strike="noStrike" kern="1200" cap="none" spc="0" normalizeH="0" baseline="0" noProof="0" dirty="0" err="1" smtClean="0">
                <a:ln>
                  <a:noFill/>
                </a:ln>
                <a:solidFill>
                  <a:srgbClr val="000000"/>
                </a:solidFill>
                <a:effectLst/>
                <a:uLnTx/>
                <a:uFillTx/>
                <a:latin typeface="Arial"/>
                <a:ea typeface="Calibri"/>
                <a:cs typeface="Times New Roman"/>
              </a:rPr>
              <a:t>student</a:t>
            </a:r>
            <a:r>
              <a:rPr kumimoji="0" lang="fr-FR" sz="2200" b="0" i="0" u="none" strike="noStrike" kern="1200" cap="none" spc="0" normalizeH="0" baseline="0" noProof="0" dirty="0" smtClean="0">
                <a:ln>
                  <a:noFill/>
                </a:ln>
                <a:solidFill>
                  <a:srgbClr val="000000"/>
                </a:solidFill>
                <a:effectLst/>
                <a:uLnTx/>
                <a:uFillTx/>
                <a:latin typeface="Arial"/>
                <a:ea typeface="Calibri"/>
                <a:cs typeface="Times New Roman"/>
              </a:rPr>
              <a:t> pour comparer les moyennes et une </a:t>
            </a:r>
            <a:r>
              <a:rPr kumimoji="0" lang="fr-FR" sz="2200" b="0" i="0" u="none" strike="noStrike" kern="1200" cap="none" spc="0" normalizeH="0" baseline="0" noProof="0" dirty="0" err="1" smtClean="0">
                <a:ln>
                  <a:noFill/>
                </a:ln>
                <a:solidFill>
                  <a:srgbClr val="000000"/>
                </a:solidFill>
                <a:effectLst/>
                <a:uLnTx/>
                <a:uFillTx/>
                <a:latin typeface="Arial"/>
                <a:ea typeface="Calibri"/>
                <a:cs typeface="Times New Roman"/>
              </a:rPr>
              <a:t>regression</a:t>
            </a:r>
            <a:r>
              <a:rPr kumimoji="0" lang="fr-FR" sz="2200" b="0" i="0" u="none" strike="noStrike" kern="1200" cap="none" spc="0" normalizeH="0" baseline="0" noProof="0" dirty="0" smtClean="0">
                <a:ln>
                  <a:noFill/>
                </a:ln>
                <a:solidFill>
                  <a:srgbClr val="000000"/>
                </a:solidFill>
                <a:effectLst/>
                <a:uLnTx/>
                <a:uFillTx/>
                <a:latin typeface="Arial"/>
                <a:ea typeface="Calibri"/>
                <a:cs typeface="Times New Roman"/>
              </a:rPr>
              <a:t> logistique </a:t>
            </a:r>
          </a:p>
          <a:p>
            <a:pPr marL="0" marR="0" lvl="0" indent="0" algn="just" defTabSz="914400" rtl="0" eaLnBrk="1" fontAlgn="auto" latinLnBrk="0" hangingPunct="1">
              <a:lnSpc>
                <a:spcPct val="150000"/>
              </a:lnSpc>
              <a:spcBef>
                <a:spcPct val="20000"/>
              </a:spcBef>
              <a:spcAft>
                <a:spcPts val="0"/>
              </a:spcAft>
              <a:buClrTx/>
              <a:buSzTx/>
              <a:buFont typeface="Arial" panose="020B0604020202020204" pitchFamily="34" charset="0"/>
              <a:buNone/>
              <a:tabLst>
                <a:tab pos="1260475" algn="l"/>
              </a:tabLst>
            </a:pPr>
            <a:r>
              <a:rPr kumimoji="0" lang="fr-FR" sz="2200" b="0" i="0" u="none" strike="noStrike" kern="1200" cap="none" spc="0" normalizeH="0" baseline="0" noProof="0" dirty="0" smtClean="0">
                <a:ln>
                  <a:noFill/>
                </a:ln>
                <a:solidFill>
                  <a:srgbClr val="000000"/>
                </a:solidFill>
                <a:effectLst/>
                <a:uLnTx/>
                <a:uFillTx/>
                <a:latin typeface="Arial"/>
                <a:ea typeface="Calibri"/>
                <a:cs typeface="Times New Roman"/>
              </a:rPr>
              <a:t>Dans le cadre de la sélection des variables indépendantes nous avons réalisé des analyses </a:t>
            </a:r>
            <a:r>
              <a:rPr kumimoji="0" lang="fr-FR" sz="2200" b="0" i="0" u="none" strike="noStrike" kern="1200" cap="none" spc="0" normalizeH="0" baseline="0" noProof="0" dirty="0" err="1" smtClean="0">
                <a:ln>
                  <a:noFill/>
                </a:ln>
                <a:solidFill>
                  <a:srgbClr val="000000"/>
                </a:solidFill>
                <a:effectLst/>
                <a:uLnTx/>
                <a:uFillTx/>
                <a:latin typeface="Arial"/>
                <a:ea typeface="Calibri"/>
                <a:cs typeface="Times New Roman"/>
              </a:rPr>
              <a:t>bivariées</a:t>
            </a:r>
            <a:r>
              <a:rPr kumimoji="0" lang="fr-FR" sz="2200" b="0" i="0" u="none" strike="noStrike" kern="1200" cap="none" spc="0" normalizeH="0" baseline="0" noProof="0" dirty="0" smtClean="0">
                <a:ln>
                  <a:noFill/>
                </a:ln>
                <a:solidFill>
                  <a:srgbClr val="000000"/>
                </a:solidFill>
                <a:effectLst/>
                <a:uLnTx/>
                <a:uFillTx/>
                <a:latin typeface="Arial"/>
                <a:ea typeface="Calibri"/>
                <a:cs typeface="Times New Roman"/>
              </a:rPr>
              <a:t> avec des tests appropriés (khi2) pour analyser les associations et déterminer les variables à introduire dans le modèle de la régression au seuil de significativité de 5%</a:t>
            </a:r>
            <a:r>
              <a:rPr kumimoji="0" lang="fr-FR" sz="2200" b="1" i="0" u="none" strike="noStrike" kern="1200" cap="none" spc="0" normalizeH="0" baseline="0" noProof="0" dirty="0" smtClean="0">
                <a:ln>
                  <a:noFill/>
                </a:ln>
                <a:solidFill>
                  <a:srgbClr val="000000"/>
                </a:solidFill>
                <a:effectLst/>
                <a:uLnTx/>
                <a:uFillTx/>
                <a:latin typeface="Arial"/>
                <a:ea typeface="Calibri"/>
                <a:cs typeface="Times New Roman"/>
              </a:rPr>
              <a:t>. </a:t>
            </a:r>
            <a:r>
              <a:rPr kumimoji="0" lang="fr-FR" sz="2200" b="0" i="0" u="none" strike="noStrike" kern="1200" cap="none" spc="0" normalizeH="0" baseline="0" noProof="0" dirty="0" smtClean="0">
                <a:ln>
                  <a:noFill/>
                </a:ln>
                <a:solidFill>
                  <a:srgbClr val="000000"/>
                </a:solidFill>
                <a:effectLst/>
                <a:uLnTx/>
                <a:uFillTx/>
                <a:latin typeface="Arial"/>
                <a:ea typeface="Calibri"/>
                <a:cs typeface="Times New Roman"/>
              </a:rPr>
              <a:t>Puis nous avons procédé à une analyse multivariée.</a:t>
            </a:r>
            <a:endParaRPr kumimoji="0" lang="fr-FR" sz="1700" b="0" i="0" u="none" strike="noStrike" kern="1200" cap="none" spc="0" normalizeH="0" baseline="0" noProof="0" dirty="0" smtClean="0">
              <a:ln>
                <a:noFill/>
              </a:ln>
              <a:solidFill>
                <a:prstClr val="black"/>
              </a:solidFill>
              <a:effectLst/>
              <a:uLnTx/>
              <a:uFillTx/>
              <a:latin typeface="+mn-lt"/>
              <a:ea typeface="Calibri"/>
              <a:cs typeface="Times New Roman"/>
            </a:endParaRPr>
          </a:p>
          <a:p>
            <a:endParaRPr lang="fr-FR" dirty="0"/>
          </a:p>
        </p:txBody>
      </p:sp>
      <p:sp>
        <p:nvSpPr>
          <p:cNvPr id="1048649" name="Espace réservé du numéro de diapositive 3"/>
          <p:cNvSpPr>
            <a:spLocks noGrp="1"/>
          </p:cNvSpPr>
          <p:nvPr>
            <p:ph type="sldNum" sz="quarter" idx="10"/>
          </p:nvPr>
        </p:nvSpPr>
        <p:spPr/>
        <p:txBody>
          <a:bodyPr/>
          <a:lstStyle/>
          <a:p>
            <a:fld id="{60D8BF55-F906-4998-92E1-9BAFA0D16508}" type="slidenum">
              <a:rPr lang="fr-FR" smtClean="0"/>
              <a:t>8</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Espace réservé de l'image des diapositives 1"/>
          <p:cNvSpPr>
            <a:spLocks noGrp="1" noRot="1" noChangeAspect="1"/>
          </p:cNvSpPr>
          <p:nvPr>
            <p:ph type="sldImg"/>
          </p:nvPr>
        </p:nvSpPr>
        <p:spPr/>
      </p:sp>
      <p:sp>
        <p:nvSpPr>
          <p:cNvPr id="1048683" name="Espace réservé des commentaires 2"/>
          <p:cNvSpPr>
            <a:spLocks noGrp="1"/>
          </p:cNvSpPr>
          <p:nvPr>
            <p:ph type="body" idx="1"/>
          </p:nvPr>
        </p:nvSpPr>
        <p:spPr/>
        <p:txBody>
          <a:bodyPr/>
          <a:lstStyle/>
          <a:p>
            <a:pPr algn="just">
              <a:lnSpc>
                <a:spcPct val="150000"/>
              </a:lnSpc>
              <a:spcAft>
                <a:spcPts val="0"/>
              </a:spcAft>
              <a:tabLst>
                <a:tab pos="1260475" algn="l"/>
              </a:tabLst>
            </a:pPr>
            <a:r>
              <a:rPr lang="fr-FR" sz="1200" dirty="0" smtClean="0">
                <a:effectLst/>
                <a:latin typeface="Arial"/>
                <a:ea typeface="Calibri"/>
                <a:cs typeface="Arial"/>
              </a:rPr>
              <a:t>En analyse multivariée par régression pas à pas, les facteurs qui étaient associés à la mortalité dans l’insuffisance cardiaque systolique étaient : le stade III de la dyspnée, la PAS entre inférieure à 90 mm Hg, l’hyponatrémie et l’anémie.</a:t>
            </a:r>
            <a:endParaRPr lang="fr-FR" sz="1200" dirty="0" smtClean="0">
              <a:effectLst/>
              <a:latin typeface="Arial"/>
              <a:ea typeface="Calibri"/>
              <a:cs typeface="Times New Roman"/>
            </a:endParaRPr>
          </a:p>
          <a:p>
            <a:endParaRPr lang="fr-FR" dirty="0"/>
          </a:p>
        </p:txBody>
      </p:sp>
      <p:sp>
        <p:nvSpPr>
          <p:cNvPr id="1048684" name="Espace réservé du numéro de diapositive 3"/>
          <p:cNvSpPr>
            <a:spLocks noGrp="1"/>
          </p:cNvSpPr>
          <p:nvPr>
            <p:ph type="sldNum" sz="quarter" idx="10"/>
          </p:nvPr>
        </p:nvSpPr>
        <p:spPr/>
        <p:txBody>
          <a:bodyPr/>
          <a:lstStyle/>
          <a:p>
            <a:fld id="{60D8BF55-F906-4998-92E1-9BAFA0D16508}" type="slidenum">
              <a:rPr lang="fr-FR" smtClean="0"/>
              <a:t>9</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1" name="Espace réservé de l'image des diapositives 1"/>
          <p:cNvSpPr>
            <a:spLocks noGrp="1" noRot="1" noChangeAspect="1"/>
          </p:cNvSpPr>
          <p:nvPr>
            <p:ph type="sldImg"/>
          </p:nvPr>
        </p:nvSpPr>
        <p:spPr/>
      </p:sp>
      <p:sp>
        <p:nvSpPr>
          <p:cNvPr id="1048692" name="Espace réservé des commentaires 2"/>
          <p:cNvSpPr>
            <a:spLocks noGrp="1"/>
          </p:cNvSpPr>
          <p:nvPr>
            <p:ph type="body" idx="1"/>
          </p:nvPr>
        </p:nvSpPr>
        <p:spPr/>
        <p:txBody>
          <a:bodyPr/>
          <a:lstStyle/>
          <a:p>
            <a:pPr marL="0" marR="0" lvl="0" indent="0" algn="just" defTabSz="914400" rtl="0" eaLnBrk="1" fontAlgn="auto" latinLnBrk="0" hangingPunct="1">
              <a:lnSpc>
                <a:spcPct val="150000"/>
              </a:lnSpc>
              <a:spcBef>
                <a:spcPct val="20000"/>
              </a:spcBef>
              <a:spcAft>
                <a:spcPts val="1000"/>
              </a:spcAft>
              <a:buClrTx/>
              <a:buSzTx/>
              <a:buFont typeface="Arial" panose="020B0604020202020204" pitchFamily="34" charset="0"/>
              <a:buNone/>
              <a:tabLst>
                <a:tab pos="1260475" algn="l"/>
              </a:tabLst>
            </a:pPr>
            <a:r>
              <a:rPr kumimoji="0" lang="fr-FR" sz="1800" b="0" i="0" u="none" strike="noStrike" kern="1200" cap="none" spc="0" normalizeH="0" baseline="0" noProof="0" dirty="0" smtClean="0">
                <a:ln>
                  <a:noFill/>
                </a:ln>
                <a:solidFill>
                  <a:prstClr val="black"/>
                </a:solidFill>
                <a:effectLst/>
                <a:latin typeface="Times New Roman" panose="02020603050405020304" pitchFamily="18" charset="0"/>
                <a:ea typeface="Calibri"/>
                <a:cs typeface="Times New Roman" panose="02020603050405020304" pitchFamily="18" charset="0"/>
              </a:rPr>
              <a:t>La spécificaté et la sensibilité des facteurs associés à la mortalité en analyse multivariée est vérifié  selon la méthode statistique L roc
L’aire sous la courbe est  de 0,85 donc comprise dans l’intervalle de [0,8 – 0,9], Cela veut dire que la spécificité et la sensibilité de ces facteurs associés à la mortalité est excellente.
nulle si l’aire sous la courbe ROC = 0,5 ;
- mauvaise si l’aire sous la courbe appartient à [0,5 ; 0,6[ ;
- très faible si l’aire sous la courbe appartient à [0,6 ; 0,7[ ;
- acceptable si l’aire sous la courbe appartient à [0,7 ; 0,8[ ;
- excellente si l’aire sous la courbe appartient à [0,8 ; 0,9[ ;
- et exceptionnelle si l’aire sous la courbe est supérieure ou égale à 0,9.
</a:t>
            </a:r>
            <a:endParaRPr kumimoji="0" lang="fr-F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a:cs typeface="Times New Roman" panose="02020603050405020304" pitchFamily="18" charset="0"/>
            </a:endParaRPr>
          </a:p>
        </p:txBody>
      </p:sp>
      <p:sp>
        <p:nvSpPr>
          <p:cNvPr id="1048693" name="Espace réservé du numéro de diapositive 3"/>
          <p:cNvSpPr>
            <a:spLocks noGrp="1"/>
          </p:cNvSpPr>
          <p:nvPr>
            <p:ph type="sldNum" sz="quarter" idx="10"/>
          </p:nvPr>
        </p:nvSpPr>
        <p:spPr/>
        <p:txBody>
          <a:bodyPr/>
          <a:lstStyle/>
          <a:p>
            <a:fld id="{60D8BF55-F906-4998-92E1-9BAFA0D16508}" type="slidenum">
              <a:rPr lang="fr-FR" smtClean="0"/>
              <a:t>11</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6" name="Espace réservé de l'image des diapositives 1"/>
          <p:cNvSpPr>
            <a:spLocks noGrp="1" noRot="1" noChangeAspect="1"/>
          </p:cNvSpPr>
          <p:nvPr>
            <p:ph type="sldImg"/>
          </p:nvPr>
        </p:nvSpPr>
        <p:spPr/>
      </p:sp>
      <p:sp>
        <p:nvSpPr>
          <p:cNvPr id="1048747" name="Espace réservé des commentaires 2"/>
          <p:cNvSpPr>
            <a:spLocks noGrp="1"/>
          </p:cNvSpPr>
          <p:nvPr>
            <p:ph type="body" idx="1"/>
          </p:nvPr>
        </p:nvSpPr>
        <p:spPr/>
        <p:txBody>
          <a:bodyPr/>
          <a:lstStyle/>
          <a:p>
            <a:r>
              <a:rPr lang="fr-FR" dirty="0" smtClean="0"/>
              <a:t>Monsieur le président du jury, </a:t>
            </a:r>
            <a:r>
              <a:rPr lang="fr-FR" sz="1200" dirty="0" smtClean="0">
                <a:effectLst/>
                <a:latin typeface="Arial"/>
                <a:ea typeface="Calibri"/>
              </a:rPr>
              <a:t>Au vue des facteurs associés à la mortalité dans l’insuffisance cardiaque systolique, vérifiés par la régression statistique et avec une excellente spécificité et sensibilité selon la courbe roc (aire sous la courbe égale à 0,85), nous proposons un score prédictif de mortalité intra hospitalière dans l’insuffisance cardiaque systolique.</a:t>
            </a:r>
          </a:p>
          <a:p>
            <a:r>
              <a:rPr lang="fr-FR" sz="1200" kern="1200" dirty="0" smtClean="0">
                <a:solidFill>
                  <a:schemeClr val="tx1"/>
                </a:solidFill>
                <a:effectLst/>
                <a:latin typeface="+mn-lt"/>
                <a:ea typeface="+mn-ea"/>
                <a:cs typeface="+mn-cs"/>
              </a:rPr>
              <a:t>L’association de ces facteurs constituerait une valeur pronostique péjorative dans l’insuffisance cardiaque systolique.</a:t>
            </a:r>
          </a:p>
          <a:p>
            <a:r>
              <a:rPr lang="fr-FR" sz="1200" kern="1200" dirty="0" smtClean="0">
                <a:solidFill>
                  <a:schemeClr val="tx1"/>
                </a:solidFill>
                <a:effectLst/>
                <a:latin typeface="+mn-lt"/>
                <a:ea typeface="+mn-ea"/>
                <a:cs typeface="+mn-cs"/>
              </a:rPr>
              <a:t>Il serait souhaitable d’initier une étude de cohorte multicentrique pour valider ce score et pouvoir stratifier en risque faible, modéré et élevé dont chaque model doit être vérifier par une méthode statistique.</a:t>
            </a:r>
          </a:p>
          <a:p>
            <a:endParaRPr lang="fr-FR" dirty="0"/>
          </a:p>
        </p:txBody>
      </p:sp>
      <p:sp>
        <p:nvSpPr>
          <p:cNvPr id="1048748" name="Espace réservé du numéro de diapositive 3"/>
          <p:cNvSpPr>
            <a:spLocks noGrp="1"/>
          </p:cNvSpPr>
          <p:nvPr>
            <p:ph type="sldNum" sz="quarter" idx="10"/>
          </p:nvPr>
        </p:nvSpPr>
        <p:spPr/>
        <p:txBody>
          <a:bodyPr/>
          <a:lstStyle/>
          <a:p>
            <a:fld id="{60D8BF55-F906-4998-92E1-9BAFA0D16508}" type="slidenum">
              <a:rPr lang="fr-FR" smtClean="0"/>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048581"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1048582"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1048583" name="Espace réservé de la date 3"/>
          <p:cNvSpPr>
            <a:spLocks noGrp="1"/>
          </p:cNvSpPr>
          <p:nvPr>
            <p:ph type="dt" sz="half" idx="10"/>
          </p:nvPr>
        </p:nvSpPr>
        <p:spPr/>
        <p:txBody>
          <a:bodyPr/>
          <a:lstStyle/>
          <a:p>
            <a:fld id="{02D59BBA-7685-4C36-B975-6592B9CB13DE}" type="datetime1">
              <a:rPr lang="fr-FR" smtClean="0"/>
              <a:t>28/10/2021</a:t>
            </a:fld>
            <a:endParaRPr lang="fr-FR"/>
          </a:p>
        </p:txBody>
      </p:sp>
      <p:sp>
        <p:nvSpPr>
          <p:cNvPr id="1048584" name="Espace réservé du pied de page 4"/>
          <p:cNvSpPr>
            <a:spLocks noGrp="1"/>
          </p:cNvSpPr>
          <p:nvPr>
            <p:ph type="ftr" sz="quarter" idx="11"/>
          </p:nvPr>
        </p:nvSpPr>
        <p:spPr/>
        <p:txBody>
          <a:bodyPr/>
          <a:lstStyle/>
          <a:p>
            <a:endParaRPr lang="fr-FR"/>
          </a:p>
        </p:txBody>
      </p:sp>
      <p:sp>
        <p:nvSpPr>
          <p:cNvPr id="1048585" name="Espace réservé du numéro de diapositive 5"/>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1048782" name="Titre 1"/>
          <p:cNvSpPr>
            <a:spLocks noGrp="1"/>
          </p:cNvSpPr>
          <p:nvPr>
            <p:ph type="title"/>
          </p:nvPr>
        </p:nvSpPr>
        <p:spPr/>
        <p:txBody>
          <a:bodyPr/>
          <a:lstStyle/>
          <a:p>
            <a:r>
              <a:rPr lang="fr-FR" smtClean="0"/>
              <a:t>Modifiez le style du titre</a:t>
            </a:r>
            <a:endParaRPr lang="fr-FR"/>
          </a:p>
        </p:txBody>
      </p:sp>
      <p:sp>
        <p:nvSpPr>
          <p:cNvPr id="104878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784" name="Espace réservé de la date 3"/>
          <p:cNvSpPr>
            <a:spLocks noGrp="1"/>
          </p:cNvSpPr>
          <p:nvPr>
            <p:ph type="dt" sz="half" idx="10"/>
          </p:nvPr>
        </p:nvSpPr>
        <p:spPr/>
        <p:txBody>
          <a:bodyPr/>
          <a:lstStyle/>
          <a:p>
            <a:fld id="{A2A101D2-85D3-4F81-9CBA-7D3BAF21B8CA}" type="datetime1">
              <a:rPr lang="fr-FR" smtClean="0"/>
              <a:t>28/10/2021</a:t>
            </a:fld>
            <a:endParaRPr lang="fr-FR"/>
          </a:p>
        </p:txBody>
      </p:sp>
      <p:sp>
        <p:nvSpPr>
          <p:cNvPr id="1048785" name="Espace réservé du pied de page 4"/>
          <p:cNvSpPr>
            <a:spLocks noGrp="1"/>
          </p:cNvSpPr>
          <p:nvPr>
            <p:ph type="ftr" sz="quarter" idx="11"/>
          </p:nvPr>
        </p:nvSpPr>
        <p:spPr/>
        <p:txBody>
          <a:bodyPr/>
          <a:lstStyle/>
          <a:p>
            <a:endParaRPr lang="fr-FR"/>
          </a:p>
        </p:txBody>
      </p:sp>
      <p:sp>
        <p:nvSpPr>
          <p:cNvPr id="1048786" name="Espace réservé du numéro de diapositive 5"/>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048771"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1048772"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773" name="Espace réservé de la date 3"/>
          <p:cNvSpPr>
            <a:spLocks noGrp="1"/>
          </p:cNvSpPr>
          <p:nvPr>
            <p:ph type="dt" sz="half" idx="10"/>
          </p:nvPr>
        </p:nvSpPr>
        <p:spPr/>
        <p:txBody>
          <a:bodyPr/>
          <a:lstStyle/>
          <a:p>
            <a:fld id="{AE20F9A5-3181-4A69-88BC-77E5B8FDC046}" type="datetime1">
              <a:rPr lang="fr-FR" smtClean="0"/>
              <a:t>28/10/2021</a:t>
            </a:fld>
            <a:endParaRPr lang="fr-FR"/>
          </a:p>
        </p:txBody>
      </p:sp>
      <p:sp>
        <p:nvSpPr>
          <p:cNvPr id="1048774" name="Espace réservé du pied de page 4"/>
          <p:cNvSpPr>
            <a:spLocks noGrp="1"/>
          </p:cNvSpPr>
          <p:nvPr>
            <p:ph type="ftr" sz="quarter" idx="11"/>
          </p:nvPr>
        </p:nvSpPr>
        <p:spPr/>
        <p:txBody>
          <a:bodyPr/>
          <a:lstStyle/>
          <a:p>
            <a:endParaRPr lang="fr-FR"/>
          </a:p>
        </p:txBody>
      </p:sp>
      <p:sp>
        <p:nvSpPr>
          <p:cNvPr id="1048775" name="Espace réservé du numéro de diapositive 5"/>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048591" name="Titre 1"/>
          <p:cNvSpPr>
            <a:spLocks noGrp="1"/>
          </p:cNvSpPr>
          <p:nvPr>
            <p:ph type="title"/>
          </p:nvPr>
        </p:nvSpPr>
        <p:spPr/>
        <p:txBody>
          <a:bodyPr/>
          <a:lstStyle/>
          <a:p>
            <a:r>
              <a:rPr lang="fr-FR" smtClean="0"/>
              <a:t>Modifiez le style du titre</a:t>
            </a:r>
            <a:endParaRPr lang="fr-FR"/>
          </a:p>
        </p:txBody>
      </p:sp>
      <p:sp>
        <p:nvSpPr>
          <p:cNvPr id="1048592"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593" name="Espace réservé de la date 3"/>
          <p:cNvSpPr>
            <a:spLocks noGrp="1"/>
          </p:cNvSpPr>
          <p:nvPr>
            <p:ph type="dt" sz="half" idx="10"/>
          </p:nvPr>
        </p:nvSpPr>
        <p:spPr/>
        <p:txBody>
          <a:bodyPr/>
          <a:lstStyle/>
          <a:p>
            <a:fld id="{0F463A3B-2995-4F03-8F63-D0781F20C281}" type="datetime1">
              <a:rPr lang="fr-FR" smtClean="0"/>
              <a:t>28/10/2021</a:t>
            </a:fld>
            <a:endParaRPr lang="fr-FR"/>
          </a:p>
        </p:txBody>
      </p:sp>
      <p:sp>
        <p:nvSpPr>
          <p:cNvPr id="1048594" name="Espace réservé du pied de page 4"/>
          <p:cNvSpPr>
            <a:spLocks noGrp="1"/>
          </p:cNvSpPr>
          <p:nvPr>
            <p:ph type="ftr" sz="quarter" idx="11"/>
          </p:nvPr>
        </p:nvSpPr>
        <p:spPr/>
        <p:txBody>
          <a:bodyPr/>
          <a:lstStyle/>
          <a:p>
            <a:endParaRPr lang="fr-FR"/>
          </a:p>
        </p:txBody>
      </p:sp>
      <p:sp>
        <p:nvSpPr>
          <p:cNvPr id="1048595" name="Espace réservé du numéro de diapositive 5"/>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48787"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1048788"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048789" name="Espace réservé de la date 3"/>
          <p:cNvSpPr>
            <a:spLocks noGrp="1"/>
          </p:cNvSpPr>
          <p:nvPr>
            <p:ph type="dt" sz="half" idx="10"/>
          </p:nvPr>
        </p:nvSpPr>
        <p:spPr/>
        <p:txBody>
          <a:bodyPr/>
          <a:lstStyle/>
          <a:p>
            <a:fld id="{4E998A2D-3652-4E2E-885E-AC8930D1035F}" type="datetime1">
              <a:rPr lang="fr-FR" smtClean="0"/>
              <a:t>28/10/2021</a:t>
            </a:fld>
            <a:endParaRPr lang="fr-FR"/>
          </a:p>
        </p:txBody>
      </p:sp>
      <p:sp>
        <p:nvSpPr>
          <p:cNvPr id="1048790" name="Espace réservé du pied de page 4"/>
          <p:cNvSpPr>
            <a:spLocks noGrp="1"/>
          </p:cNvSpPr>
          <p:nvPr>
            <p:ph type="ftr" sz="quarter" idx="11"/>
          </p:nvPr>
        </p:nvSpPr>
        <p:spPr/>
        <p:txBody>
          <a:bodyPr/>
          <a:lstStyle/>
          <a:p>
            <a:endParaRPr lang="fr-FR"/>
          </a:p>
        </p:txBody>
      </p:sp>
      <p:sp>
        <p:nvSpPr>
          <p:cNvPr id="1048791" name="Espace réservé du numéro de diapositive 5"/>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048792" name="Titre 1"/>
          <p:cNvSpPr>
            <a:spLocks noGrp="1"/>
          </p:cNvSpPr>
          <p:nvPr>
            <p:ph type="title"/>
          </p:nvPr>
        </p:nvSpPr>
        <p:spPr/>
        <p:txBody>
          <a:bodyPr/>
          <a:lstStyle/>
          <a:p>
            <a:r>
              <a:rPr lang="fr-FR" smtClean="0"/>
              <a:t>Modifiez le style du titre</a:t>
            </a:r>
            <a:endParaRPr lang="fr-FR"/>
          </a:p>
        </p:txBody>
      </p:sp>
      <p:sp>
        <p:nvSpPr>
          <p:cNvPr id="104879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79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795" name="Espace réservé de la date 4"/>
          <p:cNvSpPr>
            <a:spLocks noGrp="1"/>
          </p:cNvSpPr>
          <p:nvPr>
            <p:ph type="dt" sz="half" idx="10"/>
          </p:nvPr>
        </p:nvSpPr>
        <p:spPr/>
        <p:txBody>
          <a:bodyPr/>
          <a:lstStyle/>
          <a:p>
            <a:fld id="{86B1E7E8-DE31-4121-AF1E-B4AA3084C94D}" type="datetime1">
              <a:rPr lang="fr-FR" smtClean="0"/>
              <a:t>28/10/2021</a:t>
            </a:fld>
            <a:endParaRPr lang="fr-FR"/>
          </a:p>
        </p:txBody>
      </p:sp>
      <p:sp>
        <p:nvSpPr>
          <p:cNvPr id="1048796" name="Espace réservé du pied de page 5"/>
          <p:cNvSpPr>
            <a:spLocks noGrp="1"/>
          </p:cNvSpPr>
          <p:nvPr>
            <p:ph type="ftr" sz="quarter" idx="11"/>
          </p:nvPr>
        </p:nvSpPr>
        <p:spPr/>
        <p:txBody>
          <a:bodyPr/>
          <a:lstStyle/>
          <a:p>
            <a:endParaRPr lang="fr-FR"/>
          </a:p>
        </p:txBody>
      </p:sp>
      <p:sp>
        <p:nvSpPr>
          <p:cNvPr id="1048797" name="Espace réservé du numéro de diapositive 6"/>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48798" name="Titre 1"/>
          <p:cNvSpPr>
            <a:spLocks noGrp="1"/>
          </p:cNvSpPr>
          <p:nvPr>
            <p:ph type="title"/>
          </p:nvPr>
        </p:nvSpPr>
        <p:spPr/>
        <p:txBody>
          <a:bodyPr/>
          <a:lstStyle/>
          <a:p>
            <a:r>
              <a:rPr lang="fr-FR" smtClean="0"/>
              <a:t>Modifiez le style du titre</a:t>
            </a:r>
            <a:endParaRPr lang="fr-FR"/>
          </a:p>
        </p:txBody>
      </p:sp>
      <p:sp>
        <p:nvSpPr>
          <p:cNvPr id="1048799"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48800"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801"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48802"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803" name="Espace réservé de la date 6"/>
          <p:cNvSpPr>
            <a:spLocks noGrp="1"/>
          </p:cNvSpPr>
          <p:nvPr>
            <p:ph type="dt" sz="half" idx="10"/>
          </p:nvPr>
        </p:nvSpPr>
        <p:spPr/>
        <p:txBody>
          <a:bodyPr/>
          <a:lstStyle/>
          <a:p>
            <a:fld id="{6C5E661B-BAA9-4496-B865-9D8D8F7CFA5E}" type="datetime1">
              <a:rPr lang="fr-FR" smtClean="0"/>
              <a:t>28/10/2021</a:t>
            </a:fld>
            <a:endParaRPr lang="fr-FR"/>
          </a:p>
        </p:txBody>
      </p:sp>
      <p:sp>
        <p:nvSpPr>
          <p:cNvPr id="1048804" name="Espace réservé du pied de page 7"/>
          <p:cNvSpPr>
            <a:spLocks noGrp="1"/>
          </p:cNvSpPr>
          <p:nvPr>
            <p:ph type="ftr" sz="quarter" idx="11"/>
          </p:nvPr>
        </p:nvSpPr>
        <p:spPr/>
        <p:txBody>
          <a:bodyPr/>
          <a:lstStyle/>
          <a:p>
            <a:endParaRPr lang="fr-FR"/>
          </a:p>
        </p:txBody>
      </p:sp>
      <p:sp>
        <p:nvSpPr>
          <p:cNvPr id="1048805" name="Espace réservé du numéro de diapositive 8"/>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1048767" name="Titre 1"/>
          <p:cNvSpPr>
            <a:spLocks noGrp="1"/>
          </p:cNvSpPr>
          <p:nvPr>
            <p:ph type="title"/>
          </p:nvPr>
        </p:nvSpPr>
        <p:spPr/>
        <p:txBody>
          <a:bodyPr/>
          <a:lstStyle/>
          <a:p>
            <a:r>
              <a:rPr lang="fr-FR" smtClean="0"/>
              <a:t>Modifiez le style du titre</a:t>
            </a:r>
            <a:endParaRPr lang="fr-FR"/>
          </a:p>
        </p:txBody>
      </p:sp>
      <p:sp>
        <p:nvSpPr>
          <p:cNvPr id="1048768" name="Espace réservé de la date 2"/>
          <p:cNvSpPr>
            <a:spLocks noGrp="1"/>
          </p:cNvSpPr>
          <p:nvPr>
            <p:ph type="dt" sz="half" idx="10"/>
          </p:nvPr>
        </p:nvSpPr>
        <p:spPr/>
        <p:txBody>
          <a:bodyPr/>
          <a:lstStyle/>
          <a:p>
            <a:fld id="{D7492983-33DE-40B2-9E55-C3B84A8C3D8C}" type="datetime1">
              <a:rPr lang="fr-FR" smtClean="0"/>
              <a:t>28/10/2021</a:t>
            </a:fld>
            <a:endParaRPr lang="fr-FR"/>
          </a:p>
        </p:txBody>
      </p:sp>
      <p:sp>
        <p:nvSpPr>
          <p:cNvPr id="1048769" name="Espace réservé du pied de page 3"/>
          <p:cNvSpPr>
            <a:spLocks noGrp="1"/>
          </p:cNvSpPr>
          <p:nvPr>
            <p:ph type="ftr" sz="quarter" idx="11"/>
          </p:nvPr>
        </p:nvSpPr>
        <p:spPr/>
        <p:txBody>
          <a:bodyPr/>
          <a:lstStyle/>
          <a:p>
            <a:endParaRPr lang="fr-FR"/>
          </a:p>
        </p:txBody>
      </p:sp>
      <p:sp>
        <p:nvSpPr>
          <p:cNvPr id="1048770" name="Espace réservé du numéro de diapositive 4"/>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1048806" name="Espace réservé de la date 1"/>
          <p:cNvSpPr>
            <a:spLocks noGrp="1"/>
          </p:cNvSpPr>
          <p:nvPr>
            <p:ph type="dt" sz="half" idx="10"/>
          </p:nvPr>
        </p:nvSpPr>
        <p:spPr/>
        <p:txBody>
          <a:bodyPr/>
          <a:lstStyle/>
          <a:p>
            <a:fld id="{03A7D424-081A-4F1C-A989-D3B232F78335}" type="datetime1">
              <a:rPr lang="fr-FR" smtClean="0"/>
              <a:t>28/10/2021</a:t>
            </a:fld>
            <a:endParaRPr lang="fr-FR"/>
          </a:p>
        </p:txBody>
      </p:sp>
      <p:sp>
        <p:nvSpPr>
          <p:cNvPr id="1048807" name="Espace réservé du pied de page 2"/>
          <p:cNvSpPr>
            <a:spLocks noGrp="1"/>
          </p:cNvSpPr>
          <p:nvPr>
            <p:ph type="ftr" sz="quarter" idx="11"/>
          </p:nvPr>
        </p:nvSpPr>
        <p:spPr/>
        <p:txBody>
          <a:bodyPr/>
          <a:lstStyle/>
          <a:p>
            <a:endParaRPr lang="fr-FR"/>
          </a:p>
        </p:txBody>
      </p:sp>
      <p:sp>
        <p:nvSpPr>
          <p:cNvPr id="1048808" name="Espace réservé du numéro de diapositive 3"/>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048809"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1048810"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811"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48812" name="Espace réservé de la date 4"/>
          <p:cNvSpPr>
            <a:spLocks noGrp="1"/>
          </p:cNvSpPr>
          <p:nvPr>
            <p:ph type="dt" sz="half" idx="10"/>
          </p:nvPr>
        </p:nvSpPr>
        <p:spPr/>
        <p:txBody>
          <a:bodyPr/>
          <a:lstStyle/>
          <a:p>
            <a:fld id="{7D141092-CBA4-4FA0-BF9B-3926C3797BA3}" type="datetime1">
              <a:rPr lang="fr-FR" smtClean="0"/>
              <a:t>28/10/2021</a:t>
            </a:fld>
            <a:endParaRPr lang="fr-FR"/>
          </a:p>
        </p:txBody>
      </p:sp>
      <p:sp>
        <p:nvSpPr>
          <p:cNvPr id="1048813" name="Espace réservé du pied de page 5"/>
          <p:cNvSpPr>
            <a:spLocks noGrp="1"/>
          </p:cNvSpPr>
          <p:nvPr>
            <p:ph type="ftr" sz="quarter" idx="11"/>
          </p:nvPr>
        </p:nvSpPr>
        <p:spPr/>
        <p:txBody>
          <a:bodyPr/>
          <a:lstStyle/>
          <a:p>
            <a:endParaRPr lang="fr-FR"/>
          </a:p>
        </p:txBody>
      </p:sp>
      <p:sp>
        <p:nvSpPr>
          <p:cNvPr id="1048814" name="Espace réservé du numéro de diapositive 6"/>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048776"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1048777"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1048778"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48779" name="Espace réservé de la date 4"/>
          <p:cNvSpPr>
            <a:spLocks noGrp="1"/>
          </p:cNvSpPr>
          <p:nvPr>
            <p:ph type="dt" sz="half" idx="10"/>
          </p:nvPr>
        </p:nvSpPr>
        <p:spPr/>
        <p:txBody>
          <a:bodyPr/>
          <a:lstStyle/>
          <a:p>
            <a:fld id="{4CA5F629-1959-40D2-88DD-58E1F23ACFAE}" type="datetime1">
              <a:rPr lang="fr-FR" smtClean="0"/>
              <a:t>28/10/2021</a:t>
            </a:fld>
            <a:endParaRPr lang="fr-FR"/>
          </a:p>
        </p:txBody>
      </p:sp>
      <p:sp>
        <p:nvSpPr>
          <p:cNvPr id="1048780" name="Espace réservé du pied de page 5"/>
          <p:cNvSpPr>
            <a:spLocks noGrp="1"/>
          </p:cNvSpPr>
          <p:nvPr>
            <p:ph type="ftr" sz="quarter" idx="11"/>
          </p:nvPr>
        </p:nvSpPr>
        <p:spPr/>
        <p:txBody>
          <a:bodyPr/>
          <a:lstStyle/>
          <a:p>
            <a:endParaRPr lang="fr-FR"/>
          </a:p>
        </p:txBody>
      </p:sp>
      <p:sp>
        <p:nvSpPr>
          <p:cNvPr id="1048781" name="Espace réservé du numéro de diapositive 6"/>
          <p:cNvSpPr>
            <a:spLocks noGrp="1"/>
          </p:cNvSpPr>
          <p:nvPr>
            <p:ph type="sldNum" sz="quarter" idx="12"/>
          </p:nvPr>
        </p:nvSpPr>
        <p:spPr/>
        <p:txBody>
          <a:bodyPr/>
          <a:lstStyle/>
          <a:p>
            <a:fld id="{EA7EE9B4-CF2B-437C-BC0D-815908B266BE}"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1048577"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578"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D4E267-D2B2-41C4-9F45-D2F1DC87BDD2}" type="datetime1">
              <a:rPr lang="fr-FR" smtClean="0"/>
              <a:t>28/10/2021</a:t>
            </a:fld>
            <a:endParaRPr lang="fr-FR"/>
          </a:p>
        </p:txBody>
      </p:sp>
      <p:sp>
        <p:nvSpPr>
          <p:cNvPr id="1048579"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1048580"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EE9B4-CF2B-437C-BC0D-815908B266BE}"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re 1"/>
          <p:cNvSpPr>
            <a:spLocks noGrp="1"/>
          </p:cNvSpPr>
          <p:nvPr>
            <p:ph type="ctrTitle"/>
          </p:nvPr>
        </p:nvSpPr>
        <p:spPr>
          <a:xfrm>
            <a:off x="215008" y="260648"/>
            <a:ext cx="8928992" cy="1224136"/>
          </a:xfrm>
          <a:noFill/>
          <a:ln>
            <a:noFill/>
          </a:ln>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marL="215900" marR="107950">
              <a:lnSpc>
                <a:spcPct val="115000"/>
              </a:lnSpc>
              <a:spcAft>
                <a:spcPts val="800"/>
              </a:spcAft>
            </a:pPr>
            <a:r>
              <a:rPr lang="fr-FR" sz="2800" b="1" dirty="0" smtClean="0">
                <a:solidFill>
                  <a:schemeClr val="tx1"/>
                </a:solidFill>
                <a:latin typeface="Arial Black" panose="020B0A04020102020204" pitchFamily="34" charset="0"/>
                <a:cs typeface="Times New Roman" panose="02020603050405020304" pitchFamily="18" charset="0"/>
              </a:rPr>
              <a:t>7 ème journées de la SOCARB</a:t>
            </a:r>
            <a:endParaRPr lang="fr-FR" sz="2800" b="1" dirty="0">
              <a:solidFill>
                <a:schemeClr val="tx1"/>
              </a:solidFill>
              <a:latin typeface="Arial Black" panose="020B0A04020102020204" pitchFamily="34" charset="0"/>
              <a:cs typeface="Times New Roman" panose="02020603050405020304" pitchFamily="18" charset="0"/>
            </a:endParaRPr>
          </a:p>
        </p:txBody>
      </p:sp>
      <p:sp>
        <p:nvSpPr>
          <p:cNvPr id="1048587" name="Sous-titre 2"/>
          <p:cNvSpPr>
            <a:spLocks noGrp="1"/>
          </p:cNvSpPr>
          <p:nvPr>
            <p:ph type="subTitle" idx="1"/>
          </p:nvPr>
        </p:nvSpPr>
        <p:spPr>
          <a:xfrm>
            <a:off x="244330" y="5301208"/>
            <a:ext cx="8720157" cy="1152128"/>
          </a:xfrm>
          <a:solidFill>
            <a:schemeClr val="bg1"/>
          </a:solidFill>
          <a:ln w="28575">
            <a:solidFill>
              <a:srgbClr val="002060"/>
            </a:solidFill>
          </a:ln>
        </p:spPr>
        <p:style>
          <a:lnRef idx="1">
            <a:schemeClr val="accent5"/>
          </a:lnRef>
          <a:fillRef idx="2">
            <a:schemeClr val="accent5"/>
          </a:fillRef>
          <a:effectRef idx="1">
            <a:schemeClr val="accent5"/>
          </a:effectRef>
          <a:fontRef idx="minor">
            <a:schemeClr val="dk1"/>
          </a:fontRef>
        </p:style>
        <p:txBody>
          <a:bodyPr>
            <a:noAutofit/>
          </a:bodyPr>
          <a:lstStyle/>
          <a:p>
            <a:pPr algn="just">
              <a:lnSpc>
                <a:spcPct val="150000"/>
              </a:lnSpc>
            </a:pPr>
            <a:r>
              <a:rPr lang="fr-FR" sz="1600" b="1" u="sng" dirty="0" err="1" smtClean="0">
                <a:solidFill>
                  <a:schemeClr val="tx1"/>
                </a:solidFill>
              </a:rPr>
              <a:t>Douné</a:t>
            </a:r>
            <a:r>
              <a:rPr lang="fr-FR" sz="1600" b="1" u="sng" dirty="0" smtClean="0">
                <a:solidFill>
                  <a:schemeClr val="tx1"/>
                </a:solidFill>
              </a:rPr>
              <a:t> N</a:t>
            </a:r>
            <a:r>
              <a:rPr lang="fr-FR" sz="1600" b="1" baseline="30000" dirty="0" smtClean="0">
                <a:solidFill>
                  <a:schemeClr val="tx1"/>
                </a:solidFill>
              </a:rPr>
              <a:t>1</a:t>
            </a:r>
            <a:r>
              <a:rPr lang="fr-FR" sz="1400" dirty="0" smtClean="0">
                <a:solidFill>
                  <a:schemeClr val="tx1"/>
                </a:solidFill>
              </a:rPr>
              <a:t>,</a:t>
            </a:r>
            <a:r>
              <a:rPr lang="pt-BR" sz="1400" dirty="0" smtClean="0">
                <a:solidFill>
                  <a:schemeClr val="tx1"/>
                </a:solidFill>
              </a:rPr>
              <a:t> Tall/Thiam A</a:t>
            </a:r>
            <a:r>
              <a:rPr lang="pt-BR" sz="1400" baseline="30000" dirty="0" smtClean="0">
                <a:solidFill>
                  <a:schemeClr val="tx1"/>
                </a:solidFill>
              </a:rPr>
              <a:t>2</a:t>
            </a:r>
            <a:r>
              <a:rPr lang="fr-FR" sz="1400" b="1" dirty="0" smtClean="0">
                <a:solidFill>
                  <a:schemeClr val="tx1"/>
                </a:solidFill>
              </a:rPr>
              <a:t>, </a:t>
            </a:r>
            <a:r>
              <a:rPr lang="fr-FR" sz="1400" dirty="0" err="1" smtClean="0">
                <a:solidFill>
                  <a:schemeClr val="tx1"/>
                </a:solidFill>
              </a:rPr>
              <a:t>Millogo</a:t>
            </a:r>
            <a:r>
              <a:rPr lang="fr-FR" sz="1400" dirty="0" smtClean="0">
                <a:solidFill>
                  <a:schemeClr val="tx1"/>
                </a:solidFill>
              </a:rPr>
              <a:t> Grc</a:t>
            </a:r>
            <a:r>
              <a:rPr lang="fr-FR" sz="1400" baseline="30000" dirty="0" smtClean="0">
                <a:solidFill>
                  <a:schemeClr val="tx1"/>
                </a:solidFill>
              </a:rPr>
              <a:t>2</a:t>
            </a:r>
            <a:r>
              <a:rPr lang="fr-FR" sz="1400" dirty="0" smtClean="0">
                <a:solidFill>
                  <a:schemeClr val="tx1"/>
                </a:solidFill>
              </a:rPr>
              <a:t>,kologo Kj</a:t>
            </a:r>
            <a:r>
              <a:rPr lang="fr-FR" sz="1400" baseline="30000" dirty="0" smtClean="0">
                <a:solidFill>
                  <a:schemeClr val="tx1"/>
                </a:solidFill>
              </a:rPr>
              <a:t>2</a:t>
            </a:r>
            <a:r>
              <a:rPr lang="fr-FR" sz="1400" b="1" dirty="0" smtClean="0">
                <a:solidFill>
                  <a:schemeClr val="tx1"/>
                </a:solidFill>
              </a:rPr>
              <a:t>, </a:t>
            </a:r>
            <a:r>
              <a:rPr lang="fr-FR" sz="1400" dirty="0" smtClean="0">
                <a:solidFill>
                  <a:schemeClr val="tx1"/>
                </a:solidFill>
              </a:rPr>
              <a:t>Adam Aa</a:t>
            </a:r>
            <a:r>
              <a:rPr lang="fr-FR" sz="1400" baseline="30000" dirty="0" smtClean="0">
                <a:solidFill>
                  <a:schemeClr val="tx1"/>
                </a:solidFill>
              </a:rPr>
              <a:t>1</a:t>
            </a:r>
            <a:r>
              <a:rPr lang="fr-FR" sz="1400" b="1" dirty="0" smtClean="0">
                <a:solidFill>
                  <a:schemeClr val="tx1"/>
                </a:solidFill>
              </a:rPr>
              <a:t>, </a:t>
            </a:r>
            <a:r>
              <a:rPr lang="fr-FR" sz="1400" dirty="0" err="1" smtClean="0">
                <a:solidFill>
                  <a:schemeClr val="tx1"/>
                </a:solidFill>
              </a:rPr>
              <a:t>Naibe</a:t>
            </a:r>
            <a:r>
              <a:rPr lang="fr-FR" sz="1400" dirty="0" smtClean="0">
                <a:solidFill>
                  <a:schemeClr val="tx1"/>
                </a:solidFill>
              </a:rPr>
              <a:t> Dt</a:t>
            </a:r>
            <a:r>
              <a:rPr lang="fr-FR" sz="1400" baseline="30000" dirty="0" smtClean="0">
                <a:solidFill>
                  <a:schemeClr val="tx1"/>
                </a:solidFill>
              </a:rPr>
              <a:t>1</a:t>
            </a:r>
            <a:r>
              <a:rPr lang="fr-FR" sz="1400" b="1" dirty="0" smtClean="0">
                <a:solidFill>
                  <a:schemeClr val="tx1"/>
                </a:solidFill>
              </a:rPr>
              <a:t>, </a:t>
            </a:r>
            <a:r>
              <a:rPr lang="fr-FR" sz="1400" dirty="0" err="1" smtClean="0">
                <a:solidFill>
                  <a:schemeClr val="tx1"/>
                </a:solidFill>
              </a:rPr>
              <a:t>Mandjirangar</a:t>
            </a:r>
            <a:r>
              <a:rPr lang="fr-FR" sz="1400" dirty="0" smtClean="0">
                <a:solidFill>
                  <a:schemeClr val="tx1"/>
                </a:solidFill>
              </a:rPr>
              <a:t> N</a:t>
            </a:r>
            <a:r>
              <a:rPr lang="fr-FR" sz="1400" baseline="30000" dirty="0" smtClean="0">
                <a:solidFill>
                  <a:schemeClr val="tx1"/>
                </a:solidFill>
              </a:rPr>
              <a:t>1</a:t>
            </a:r>
            <a:r>
              <a:rPr lang="fr-FR" sz="1400" b="1" dirty="0" smtClean="0">
                <a:solidFill>
                  <a:schemeClr val="tx1"/>
                </a:solidFill>
              </a:rPr>
              <a:t>, </a:t>
            </a:r>
            <a:r>
              <a:rPr lang="fr-FR" sz="1400" dirty="0" smtClean="0">
                <a:solidFill>
                  <a:schemeClr val="tx1"/>
                </a:solidFill>
              </a:rPr>
              <a:t>Kabore A</a:t>
            </a:r>
            <a:r>
              <a:rPr lang="fr-FR" sz="1400" baseline="30000" dirty="0" smtClean="0">
                <a:solidFill>
                  <a:schemeClr val="tx1"/>
                </a:solidFill>
              </a:rPr>
              <a:t>1</a:t>
            </a:r>
            <a:r>
              <a:rPr lang="fr-FR" sz="1400" b="1" dirty="0" smtClean="0">
                <a:solidFill>
                  <a:schemeClr val="tx1"/>
                </a:solidFill>
              </a:rPr>
              <a:t>,</a:t>
            </a:r>
            <a:r>
              <a:rPr lang="fr-FR" sz="1400" dirty="0" smtClean="0">
                <a:solidFill>
                  <a:schemeClr val="tx1"/>
                </a:solidFill>
              </a:rPr>
              <a:t>kagambega Lj</a:t>
            </a:r>
            <a:r>
              <a:rPr lang="fr-FR" sz="1400" baseline="30000" dirty="0" smtClean="0">
                <a:solidFill>
                  <a:schemeClr val="tx1"/>
                </a:solidFill>
              </a:rPr>
              <a:t>2</a:t>
            </a:r>
            <a:r>
              <a:rPr lang="fr-FR" sz="1400" b="1" dirty="0" smtClean="0">
                <a:solidFill>
                  <a:schemeClr val="tx1"/>
                </a:solidFill>
              </a:rPr>
              <a:t>, </a:t>
            </a:r>
            <a:r>
              <a:rPr lang="pt-BR" sz="1400" dirty="0" smtClean="0">
                <a:solidFill>
                  <a:schemeClr val="tx1"/>
                </a:solidFill>
              </a:rPr>
              <a:t>Mandi G</a:t>
            </a:r>
            <a:r>
              <a:rPr lang="pt-BR" sz="1400" baseline="30000" dirty="0" smtClean="0">
                <a:solidFill>
                  <a:schemeClr val="tx1"/>
                </a:solidFill>
              </a:rPr>
              <a:t>2</a:t>
            </a:r>
            <a:r>
              <a:rPr lang="pt-BR" sz="1400" dirty="0" smtClean="0">
                <a:solidFill>
                  <a:schemeClr val="tx1"/>
                </a:solidFill>
              </a:rPr>
              <a:t>, Kaboré/Benon E</a:t>
            </a:r>
            <a:r>
              <a:rPr lang="pt-BR" sz="1400" baseline="30000" dirty="0" smtClean="0">
                <a:solidFill>
                  <a:schemeClr val="tx1"/>
                </a:solidFill>
              </a:rPr>
              <a:t>2</a:t>
            </a:r>
            <a:r>
              <a:rPr lang="fr-FR" sz="1400" b="1" dirty="0" smtClean="0">
                <a:solidFill>
                  <a:schemeClr val="tx1"/>
                </a:solidFill>
              </a:rPr>
              <a:t>,</a:t>
            </a:r>
            <a:r>
              <a:rPr lang="fr-FR" sz="1400" dirty="0" smtClean="0">
                <a:solidFill>
                  <a:schemeClr val="tx1"/>
                </a:solidFill>
              </a:rPr>
              <a:t> </a:t>
            </a:r>
            <a:r>
              <a:rPr lang="fr-FR" sz="1400" dirty="0" err="1" smtClean="0">
                <a:solidFill>
                  <a:schemeClr val="tx1"/>
                </a:solidFill>
              </a:rPr>
              <a:t>Kagone</a:t>
            </a:r>
            <a:r>
              <a:rPr lang="fr-FR" sz="1400" dirty="0" smtClean="0">
                <a:solidFill>
                  <a:schemeClr val="tx1"/>
                </a:solidFill>
              </a:rPr>
              <a:t>/</a:t>
            </a:r>
            <a:r>
              <a:rPr lang="fr-FR" sz="1400" dirty="0" err="1" smtClean="0">
                <a:solidFill>
                  <a:schemeClr val="tx1"/>
                </a:solidFill>
              </a:rPr>
              <a:t>Nabaloum</a:t>
            </a:r>
            <a:r>
              <a:rPr lang="fr-FR" sz="1400" dirty="0" smtClean="0">
                <a:solidFill>
                  <a:schemeClr val="tx1"/>
                </a:solidFill>
              </a:rPr>
              <a:t> S</a:t>
            </a:r>
            <a:r>
              <a:rPr lang="pt-BR" sz="1400" baseline="30000" dirty="0" smtClean="0">
                <a:solidFill>
                  <a:schemeClr val="tx1"/>
                </a:solidFill>
              </a:rPr>
              <a:t>2</a:t>
            </a:r>
            <a:r>
              <a:rPr lang="fr-FR" sz="1400" dirty="0" smtClean="0">
                <a:solidFill>
                  <a:schemeClr val="tx1"/>
                </a:solidFill>
              </a:rPr>
              <a:t>, </a:t>
            </a:r>
            <a:r>
              <a:rPr lang="fr-FR" sz="1400" dirty="0" err="1" smtClean="0">
                <a:solidFill>
                  <a:schemeClr val="tx1"/>
                </a:solidFill>
              </a:rPr>
              <a:t>Oiridi</a:t>
            </a:r>
            <a:r>
              <a:rPr lang="fr-FR" sz="1400" dirty="0" smtClean="0">
                <a:solidFill>
                  <a:schemeClr val="tx1"/>
                </a:solidFill>
              </a:rPr>
              <a:t> D</a:t>
            </a:r>
            <a:r>
              <a:rPr lang="pt-BR" sz="1400" baseline="30000" dirty="0" smtClean="0">
                <a:solidFill>
                  <a:schemeClr val="tx1"/>
                </a:solidFill>
              </a:rPr>
              <a:t>2</a:t>
            </a:r>
            <a:r>
              <a:rPr lang="fr-FR" sz="1400" dirty="0" smtClean="0">
                <a:solidFill>
                  <a:schemeClr val="tx1"/>
                </a:solidFill>
              </a:rPr>
              <a:t>, </a:t>
            </a:r>
            <a:r>
              <a:rPr lang="fr-FR" sz="1400" dirty="0" err="1" smtClean="0">
                <a:solidFill>
                  <a:schemeClr val="tx1"/>
                </a:solidFill>
              </a:rPr>
              <a:t>Houba</a:t>
            </a:r>
            <a:r>
              <a:rPr lang="fr-FR" sz="1400" dirty="0" smtClean="0">
                <a:solidFill>
                  <a:schemeClr val="tx1"/>
                </a:solidFill>
              </a:rPr>
              <a:t> </a:t>
            </a:r>
            <a:r>
              <a:rPr lang="fr-FR" sz="1400" dirty="0" err="1" smtClean="0">
                <a:solidFill>
                  <a:schemeClr val="tx1"/>
                </a:solidFill>
              </a:rPr>
              <a:t>Dtu</a:t>
            </a:r>
            <a:r>
              <a:rPr lang="pt-BR" sz="1400" baseline="30000" dirty="0" smtClean="0">
                <a:solidFill>
                  <a:schemeClr val="tx1"/>
                </a:solidFill>
              </a:rPr>
              <a:t>2</a:t>
            </a:r>
            <a:r>
              <a:rPr lang="fr-FR" sz="1400" dirty="0" smtClean="0">
                <a:solidFill>
                  <a:schemeClr val="tx1"/>
                </a:solidFill>
              </a:rPr>
              <a:t>, </a:t>
            </a:r>
            <a:r>
              <a:rPr lang="fr-FR" sz="1400" dirty="0" err="1" smtClean="0">
                <a:solidFill>
                  <a:schemeClr val="tx1"/>
                </a:solidFill>
              </a:rPr>
              <a:t>Yameogo</a:t>
            </a:r>
            <a:r>
              <a:rPr lang="fr-FR" sz="1400" dirty="0" smtClean="0">
                <a:solidFill>
                  <a:schemeClr val="tx1"/>
                </a:solidFill>
              </a:rPr>
              <a:t> Nv</a:t>
            </a:r>
            <a:r>
              <a:rPr lang="fr-FR" sz="1400" baseline="30000" dirty="0" smtClean="0">
                <a:solidFill>
                  <a:schemeClr val="tx1"/>
                </a:solidFill>
              </a:rPr>
              <a:t>2</a:t>
            </a:r>
            <a:r>
              <a:rPr lang="fr-FR" sz="1400" dirty="0" smtClean="0">
                <a:solidFill>
                  <a:schemeClr val="tx1"/>
                </a:solidFill>
              </a:rPr>
              <a:t>, </a:t>
            </a:r>
            <a:r>
              <a:rPr lang="fr-FR" sz="1400" dirty="0" err="1" smtClean="0">
                <a:solidFill>
                  <a:schemeClr val="tx1"/>
                </a:solidFill>
              </a:rPr>
              <a:t>Samadoulougou</a:t>
            </a:r>
            <a:r>
              <a:rPr lang="fr-FR" sz="1400" dirty="0" smtClean="0">
                <a:solidFill>
                  <a:schemeClr val="tx1"/>
                </a:solidFill>
              </a:rPr>
              <a:t> Ak</a:t>
            </a:r>
            <a:r>
              <a:rPr lang="fr-FR" sz="1400" baseline="30000" dirty="0" smtClean="0">
                <a:solidFill>
                  <a:schemeClr val="tx1"/>
                </a:solidFill>
              </a:rPr>
              <a:t>3</a:t>
            </a:r>
            <a:r>
              <a:rPr lang="fr-FR" sz="1400" dirty="0" smtClean="0">
                <a:solidFill>
                  <a:schemeClr val="tx1"/>
                </a:solidFill>
              </a:rPr>
              <a:t>, </a:t>
            </a:r>
            <a:r>
              <a:rPr lang="fr-FR" sz="1400" dirty="0" err="1" smtClean="0">
                <a:solidFill>
                  <a:schemeClr val="tx1"/>
                </a:solidFill>
              </a:rPr>
              <a:t>Zabsonre</a:t>
            </a:r>
            <a:r>
              <a:rPr lang="fr-FR" sz="1400" dirty="0" smtClean="0">
                <a:solidFill>
                  <a:schemeClr val="tx1"/>
                </a:solidFill>
              </a:rPr>
              <a:t> P</a:t>
            </a:r>
            <a:r>
              <a:rPr lang="fr-FR" sz="1400" baseline="30000" dirty="0" smtClean="0">
                <a:solidFill>
                  <a:schemeClr val="tx1"/>
                </a:solidFill>
              </a:rPr>
              <a:t>2</a:t>
            </a:r>
            <a:endParaRPr lang="fr-FR" sz="1400" dirty="0" smtClean="0">
              <a:solidFill>
                <a:schemeClr val="tx1"/>
              </a:solidFill>
            </a:endParaRPr>
          </a:p>
          <a:p>
            <a:pPr lvl="0">
              <a:lnSpc>
                <a:spcPct val="150000"/>
              </a:lnSpc>
            </a:pPr>
            <a:endParaRPr lang="fr-FR" sz="18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44331" y="1988840"/>
            <a:ext cx="8640960" cy="1569660"/>
          </a:xfrm>
          <a:prstGeom prst="rect">
            <a:avLst/>
          </a:prstGeom>
        </p:spPr>
        <p:txBody>
          <a:bodyPr wrap="square">
            <a:spAutoFit/>
          </a:bodyPr>
          <a:lstStyle/>
          <a:p>
            <a:pPr algn="just"/>
            <a:r>
              <a:rPr lang="fr-FR" sz="3200" b="1" dirty="0">
                <a:solidFill>
                  <a:srgbClr val="0070C0"/>
                </a:solidFill>
                <a:latin typeface="Times New Roman" pitchFamily="18" charset="0"/>
                <a:cs typeface="Times New Roman" pitchFamily="18" charset="0"/>
              </a:rPr>
              <a:t>Stratification pronostique dans l’insuffisance cardiaque systolique chez le sujet noir africain : Cas du Burkina Faso.</a:t>
            </a:r>
            <a:endParaRPr lang="fr-FR" sz="3200" dirty="0">
              <a:solidFill>
                <a:srgbClr val="0070C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Espace réservé du numéro de diapositive 3"/>
          <p:cNvSpPr>
            <a:spLocks noGrp="1"/>
          </p:cNvSpPr>
          <p:nvPr>
            <p:ph type="sldNum" sz="quarter" idx="12"/>
          </p:nvPr>
        </p:nvSpPr>
        <p:spPr/>
        <p:txBody>
          <a:bodyPr/>
          <a:lstStyle/>
          <a:p>
            <a:fld id="{EA7EE9B4-CF2B-437C-BC0D-815908B266BE}" type="slidenum">
              <a:rPr lang="fr-FR" smtClean="0"/>
              <a:t>10</a:t>
            </a:fld>
            <a:endParaRPr lang="fr-FR"/>
          </a:p>
        </p:txBody>
      </p:sp>
      <p:sp>
        <p:nvSpPr>
          <p:cNvPr id="1048686" name="Espace réservé du contenu 5"/>
          <p:cNvSpPr>
            <a:spLocks noGrp="1"/>
          </p:cNvSpPr>
          <p:nvPr>
            <p:ph idx="1"/>
          </p:nvPr>
        </p:nvSpPr>
        <p:spPr>
          <a:xfrm>
            <a:off x="107504" y="908720"/>
            <a:ext cx="8928992" cy="5832648"/>
          </a:xfrm>
        </p:spPr>
        <p:txBody>
          <a:bodyPr/>
          <a:lstStyle/>
          <a:p>
            <a:pPr>
              <a:buFont typeface="Wingdings" panose="05000000000000000000" pitchFamily="2" charset="2"/>
              <a:buChar char="q"/>
            </a:pPr>
            <a:r>
              <a:rPr lang="fr-FR" sz="2000" b="1" dirty="0" smtClean="0">
                <a:solidFill>
                  <a:prstClr val="black"/>
                </a:solidFill>
              </a:rPr>
              <a:t>Tableau V</a:t>
            </a:r>
            <a:r>
              <a:rPr lang="fr-FR" sz="2000" dirty="0" smtClean="0">
                <a:solidFill>
                  <a:prstClr val="black"/>
                </a:solidFill>
              </a:rPr>
              <a:t>: Analyse </a:t>
            </a:r>
            <a:r>
              <a:rPr lang="fr-FR" sz="2000" dirty="0">
                <a:solidFill>
                  <a:prstClr val="black"/>
                </a:solidFill>
              </a:rPr>
              <a:t>multivariée des facteurs associés à la </a:t>
            </a:r>
            <a:r>
              <a:rPr lang="fr-FR" sz="2000" dirty="0" smtClean="0">
                <a:solidFill>
                  <a:prstClr val="black"/>
                </a:solidFill>
              </a:rPr>
              <a:t>mortalité  2/2</a:t>
            </a:r>
          </a:p>
          <a:p>
            <a:pPr marL="0" indent="0">
              <a:buNone/>
            </a:pPr>
            <a:endParaRPr lang="fr-FR" sz="2000" b="1" dirty="0">
              <a:solidFill>
                <a:prstClr val="black"/>
              </a:solidFill>
            </a:endParaRPr>
          </a:p>
          <a:p>
            <a:pPr marL="0" indent="0">
              <a:buNone/>
            </a:pPr>
            <a:endParaRPr lang="fr-FR" dirty="0"/>
          </a:p>
        </p:txBody>
      </p:sp>
      <p:graphicFrame>
        <p:nvGraphicFramePr>
          <p:cNvPr id="4194309" name="Tableau 2"/>
          <p:cNvGraphicFramePr>
            <a:graphicFrameLocks noGrp="1"/>
          </p:cNvGraphicFramePr>
          <p:nvPr>
            <p:extLst>
              <p:ext uri="{D42A27DB-BD31-4B8C-83A1-F6EECF244321}">
                <p14:modId xmlns:p14="http://schemas.microsoft.com/office/powerpoint/2010/main" val="1305860666"/>
              </p:ext>
            </p:extLst>
          </p:nvPr>
        </p:nvGraphicFramePr>
        <p:xfrm>
          <a:off x="179512" y="1412776"/>
          <a:ext cx="8784975" cy="4997853"/>
        </p:xfrm>
        <a:graphic>
          <a:graphicData uri="http://schemas.openxmlformats.org/drawingml/2006/table">
            <a:tbl>
              <a:tblPr firstRow="1" firstCol="1" bandRow="1"/>
              <a:tblGrid>
                <a:gridCol w="2160239"/>
                <a:gridCol w="1728192"/>
                <a:gridCol w="1728192"/>
                <a:gridCol w="1584176"/>
                <a:gridCol w="1584176"/>
              </a:tblGrid>
              <a:tr h="494357">
                <a:tc rowSpan="2">
                  <a:txBody>
                    <a:bodyPr/>
                    <a:lstStyle/>
                    <a:p>
                      <a:pPr algn="just">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Variables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4">
                  <a:txBody>
                    <a:bodyPr/>
                    <a:lstStyle/>
                    <a:p>
                      <a:pPr algn="ctr">
                        <a:lnSpc>
                          <a:spcPct val="150000"/>
                        </a:lnSpc>
                        <a:spcAft>
                          <a:spcPts val="0"/>
                        </a:spcAft>
                      </a:pPr>
                      <a:r>
                        <a:rPr lang="fr-FR" sz="1800" b="1" dirty="0">
                          <a:solidFill>
                            <a:srgbClr val="000000"/>
                          </a:solidFill>
                          <a:effectLst/>
                          <a:latin typeface="Times New Roman" panose="02020603050405020304" pitchFamily="18" charset="0"/>
                          <a:ea typeface="Calibri"/>
                          <a:cs typeface="Times New Roman" panose="02020603050405020304" pitchFamily="18" charset="0"/>
                        </a:rPr>
                        <a:t>Mortalité hospitalière</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494357">
                <a:tc vMerge="1">
                  <a:txBody>
                    <a:bodyPr/>
                    <a:lstStyle/>
                    <a:p>
                      <a:endParaRPr lang="fr-FR"/>
                    </a:p>
                  </a:txBody>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OR</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solidFill>
                            <a:srgbClr val="000000"/>
                          </a:solidFill>
                          <a:effectLst/>
                          <a:latin typeface="Times New Roman" panose="02020603050405020304" pitchFamily="18" charset="0"/>
                          <a:ea typeface="Calibri"/>
                          <a:cs typeface="Times New Roman" panose="02020603050405020304" pitchFamily="18" charset="0"/>
                        </a:rPr>
                        <a:t>[IC]</a:t>
                      </a:r>
                      <a:endParaRPr lang="fr-FR" sz="2000" dirty="0" smtClean="0">
                        <a:solidFill>
                          <a:srgbClr val="000000"/>
                        </a:solidFill>
                        <a:effectLst/>
                        <a:latin typeface="Times New Roman" panose="02020603050405020304" pitchFamily="18" charset="0"/>
                        <a:ea typeface="Calibri"/>
                        <a:cs typeface="Times New Roman" panose="02020603050405020304" pitchFamily="18" charset="0"/>
                      </a:endParaRPr>
                    </a:p>
                    <a:p>
                      <a:endParaRPr lang="fr-FR" dirty="0"/>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a:lnSpc>
                          <a:spcPct val="150000"/>
                        </a:lnSpc>
                        <a:spcAft>
                          <a:spcPts val="0"/>
                        </a:spcAft>
                      </a:pP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p-value</a:t>
                      </a:r>
                      <a:endParaRPr lang="fr-FR" sz="2000" i="1"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94357">
                <a:tc>
                  <a:txBody>
                    <a:bodyPr/>
                    <a:lstStyle/>
                    <a:p>
                      <a:pPr algn="just">
                        <a:lnSpc>
                          <a:spcPct val="150000"/>
                        </a:lnSpc>
                        <a:spcAft>
                          <a:spcPts val="0"/>
                        </a:spcAft>
                      </a:pPr>
                      <a:r>
                        <a:rPr lang="fr-FR" sz="1800" b="1" dirty="0">
                          <a:solidFill>
                            <a:srgbClr val="000000"/>
                          </a:solidFill>
                          <a:effectLst/>
                          <a:latin typeface="Times New Roman" panose="02020603050405020304" pitchFamily="18" charset="0"/>
                          <a:ea typeface="Calibri"/>
                          <a:cs typeface="Times New Roman" panose="02020603050405020304" pitchFamily="18" charset="0"/>
                        </a:rPr>
                        <a:t>Natrémie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pPr algn="ctr">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 </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endParaRPr lang="fr-FR"/>
                    </a:p>
                  </a:txBody>
                  <a:tcPr marL="40410" marR="40410" marT="0" marB="0">
                    <a:lnL>
                      <a:noFill/>
                    </a:lnL>
                    <a:lnR>
                      <a:noFill/>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i="1"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r>
              <a:tr h="494357">
                <a:tc>
                  <a:txBody>
                    <a:bodyPr/>
                    <a:lstStyle/>
                    <a:p>
                      <a:pPr algn="just">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Hyponatrémie</a:t>
                      </a:r>
                      <a:endParaRPr lang="fr-FR" sz="2000"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2,95</a:t>
                      </a:r>
                      <a:endParaRPr lang="fr-FR" sz="2000"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1,21</a:t>
                      </a:r>
                      <a:endParaRPr lang="fr-FR" sz="2000"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7,21</a:t>
                      </a:r>
                      <a:endParaRPr lang="fr-FR" sz="2000"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b="1" i="1" dirty="0">
                          <a:solidFill>
                            <a:srgbClr val="FF0000"/>
                          </a:solidFill>
                          <a:effectLst/>
                          <a:latin typeface="Times New Roman" panose="02020603050405020304" pitchFamily="18" charset="0"/>
                          <a:ea typeface="Calibri"/>
                          <a:cs typeface="Times New Roman" panose="02020603050405020304" pitchFamily="18" charset="0"/>
                        </a:rPr>
                        <a:t>0,017</a:t>
                      </a:r>
                      <a:endParaRPr lang="fr-FR" sz="2000" i="1"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r>
              <a:tr h="494357">
                <a:tc>
                  <a:txBody>
                    <a:bodyPr/>
                    <a:lstStyle/>
                    <a:p>
                      <a:pPr algn="just">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Natrémie normale</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1</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i="1"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r>
              <a:tr h="494357">
                <a:tc>
                  <a:txBody>
                    <a:bodyPr/>
                    <a:lstStyle/>
                    <a:p>
                      <a:pPr algn="just">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hyper natrémie</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1,24</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1,14</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12,10</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0,857</a:t>
                      </a:r>
                      <a:endParaRPr lang="fr-FR" sz="2000" i="1"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r>
              <a:tr h="494357">
                <a:tc>
                  <a:txBody>
                    <a:bodyPr/>
                    <a:lstStyle/>
                    <a:p>
                      <a:pPr algn="just">
                        <a:lnSpc>
                          <a:spcPct val="150000"/>
                        </a:lnSpc>
                        <a:spcAft>
                          <a:spcPts val="0"/>
                        </a:spcAft>
                      </a:pPr>
                      <a:r>
                        <a:rPr lang="fr-FR" sz="1800" b="1">
                          <a:solidFill>
                            <a:srgbClr val="000000"/>
                          </a:solidFill>
                          <a:effectLst/>
                          <a:latin typeface="Times New Roman" panose="02020603050405020304" pitchFamily="18" charset="0"/>
                          <a:ea typeface="Calibri"/>
                          <a:cs typeface="Times New Roman" panose="02020603050405020304" pitchFamily="18" charset="0"/>
                        </a:rPr>
                        <a:t>Taux d’hémoglobine</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 </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i="1"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r>
              <a:tr h="494357">
                <a:tc>
                  <a:txBody>
                    <a:bodyPr/>
                    <a:lstStyle/>
                    <a:p>
                      <a:pPr algn="just">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Inf à 10 g/dl</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2,19</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0,77</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12,10</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0,139</a:t>
                      </a:r>
                      <a:endParaRPr lang="fr-FR" sz="2000" i="1"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r>
              <a:tr h="494357">
                <a:tc>
                  <a:txBody>
                    <a:bodyPr/>
                    <a:lstStyle/>
                    <a:p>
                      <a:pPr algn="just">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10 à 11 g/dl</a:t>
                      </a:r>
                      <a:endParaRPr lang="fr-FR" sz="2000"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3,77</a:t>
                      </a:r>
                      <a:endParaRPr lang="fr-FR" sz="2000"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1,14</a:t>
                      </a:r>
                      <a:endParaRPr lang="fr-FR" sz="2000"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12,10</a:t>
                      </a:r>
                      <a:endParaRPr lang="fr-FR" sz="2000"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c>
                  <a:txBody>
                    <a:bodyPr/>
                    <a:lstStyle/>
                    <a:p>
                      <a:pPr algn="ctr">
                        <a:lnSpc>
                          <a:spcPct val="150000"/>
                        </a:lnSpc>
                        <a:spcAft>
                          <a:spcPts val="0"/>
                        </a:spcAft>
                      </a:pPr>
                      <a:r>
                        <a:rPr lang="fr-FR" sz="1800" b="1" i="1" dirty="0">
                          <a:solidFill>
                            <a:srgbClr val="FF0000"/>
                          </a:solidFill>
                          <a:effectLst/>
                          <a:latin typeface="Times New Roman" panose="02020603050405020304" pitchFamily="18" charset="0"/>
                          <a:ea typeface="Calibri"/>
                          <a:cs typeface="Times New Roman" panose="02020603050405020304" pitchFamily="18" charset="0"/>
                        </a:rPr>
                        <a:t>0,029</a:t>
                      </a:r>
                      <a:endParaRPr lang="fr-FR" sz="2000" i="1" dirty="0">
                        <a:solidFill>
                          <a:srgbClr val="FF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a:noFill/>
                    </a:lnB>
                    <a:solidFill>
                      <a:srgbClr val="FFFFFF"/>
                    </a:solidFill>
                  </a:tcPr>
                </a:tc>
              </a:tr>
              <a:tr h="494357">
                <a:tc>
                  <a:txBody>
                    <a:bodyPr/>
                    <a:lstStyle/>
                    <a:p>
                      <a:pPr algn="just">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11 à plus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1</a:t>
                      </a:r>
                      <a:endParaRPr lang="fr-FR" sz="200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endParaRPr lang="fr-FR" sz="2000" i="1" dirty="0">
                        <a:solidFill>
                          <a:srgbClr val="000000"/>
                        </a:solidFill>
                        <a:effectLst/>
                        <a:latin typeface="Times New Roman" panose="02020603050405020304" pitchFamily="18" charset="0"/>
                        <a:ea typeface="Calibri"/>
                        <a:cs typeface="Times New Roman" panose="02020603050405020304" pitchFamily="18" charset="0"/>
                      </a:endParaRPr>
                    </a:p>
                  </a:txBody>
                  <a:tcPr marL="40410" marR="40410"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1048687" name="Titre 1"/>
          <p:cNvSpPr>
            <a:spLocks noGrp="1"/>
          </p:cNvSpPr>
          <p:nvPr/>
        </p:nvSpPr>
        <p:spPr>
          <a:xfrm>
            <a:off x="323528" y="19579"/>
            <a:ext cx="8229600" cy="745125"/>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Résultats 2/4</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Espace réservé du contenu 2"/>
          <p:cNvSpPr>
            <a:spLocks noGrp="1"/>
          </p:cNvSpPr>
          <p:nvPr>
            <p:ph idx="1"/>
          </p:nvPr>
        </p:nvSpPr>
        <p:spPr>
          <a:xfrm>
            <a:off x="0" y="827287"/>
            <a:ext cx="8928992" cy="5921090"/>
          </a:xfrm>
        </p:spPr>
        <p:txBody>
          <a:bodyPr>
            <a:normAutofit/>
          </a:bodyPr>
          <a:lstStyle/>
          <a:p>
            <a:pPr lvl="0" algn="just">
              <a:lnSpc>
                <a:spcPct val="150000"/>
              </a:lnSpc>
              <a:buFont typeface="Wingdings"/>
              <a:buChar char=""/>
              <a:tabLst>
                <a:tab pos="1260475" algn="l"/>
              </a:tabLst>
            </a:pPr>
            <a:r>
              <a:rPr lang="fr-FR" sz="1800" dirty="0">
                <a:latin typeface="Times New Roman" panose="02020603050405020304" pitchFamily="18" charset="0"/>
                <a:ea typeface="Calibri"/>
                <a:cs typeface="Times New Roman" panose="02020603050405020304" pitchFamily="18" charset="0"/>
              </a:rPr>
              <a:t>le stade III de la dyspnée avec un </a:t>
            </a:r>
            <a:r>
              <a:rPr lang="fr-FR" sz="1800" i="1" dirty="0">
                <a:latin typeface="Times New Roman" panose="02020603050405020304" pitchFamily="18" charset="0"/>
                <a:ea typeface="Calibri"/>
                <a:cs typeface="Times New Roman" panose="02020603050405020304" pitchFamily="18" charset="0"/>
              </a:rPr>
              <a:t>p</a:t>
            </a:r>
            <a:r>
              <a:rPr lang="fr-FR" sz="1800" dirty="0">
                <a:latin typeface="Times New Roman" panose="02020603050405020304" pitchFamily="18" charset="0"/>
                <a:ea typeface="Calibri"/>
                <a:cs typeface="Times New Roman" panose="02020603050405020304" pitchFamily="18" charset="0"/>
              </a:rPr>
              <a:t>-value à 0,005 un OR à 0,27 </a:t>
            </a:r>
            <a:endParaRPr lang="fr-FR" sz="1800" dirty="0" smtClean="0">
              <a:latin typeface="Times New Roman" panose="02020603050405020304" pitchFamily="18" charset="0"/>
              <a:ea typeface="Calibri"/>
              <a:cs typeface="Times New Roman" panose="02020603050405020304" pitchFamily="18" charset="0"/>
            </a:endParaRPr>
          </a:p>
          <a:p>
            <a:pPr lvl="0" algn="just">
              <a:lnSpc>
                <a:spcPct val="150000"/>
              </a:lnSpc>
              <a:buFont typeface="Wingdings"/>
              <a:buChar char=""/>
              <a:tabLst>
                <a:tab pos="1260475" algn="l"/>
              </a:tabLst>
            </a:pPr>
            <a:r>
              <a:rPr lang="fr-FR" sz="1800" dirty="0" smtClean="0">
                <a:latin typeface="Times New Roman" panose="02020603050405020304" pitchFamily="18" charset="0"/>
                <a:ea typeface="Calibri"/>
                <a:cs typeface="Times New Roman" panose="02020603050405020304" pitchFamily="18" charset="0"/>
              </a:rPr>
              <a:t>la </a:t>
            </a:r>
            <a:r>
              <a:rPr lang="fr-FR" sz="1800" dirty="0">
                <a:latin typeface="Times New Roman" panose="02020603050405020304" pitchFamily="18" charset="0"/>
                <a:ea typeface="Calibri"/>
                <a:cs typeface="Times New Roman" panose="02020603050405020304" pitchFamily="18" charset="0"/>
              </a:rPr>
              <a:t>PAS entre inférieure à 90 mm Hg avec un </a:t>
            </a:r>
            <a:r>
              <a:rPr lang="fr-FR" sz="1800" i="1" dirty="0">
                <a:latin typeface="Times New Roman" panose="02020603050405020304" pitchFamily="18" charset="0"/>
                <a:ea typeface="Calibri"/>
                <a:cs typeface="Times New Roman" panose="02020603050405020304" pitchFamily="18" charset="0"/>
              </a:rPr>
              <a:t>p</a:t>
            </a:r>
            <a:r>
              <a:rPr lang="fr-FR" sz="1800" dirty="0">
                <a:latin typeface="Times New Roman" panose="02020603050405020304" pitchFamily="18" charset="0"/>
                <a:ea typeface="Calibri"/>
                <a:cs typeface="Times New Roman" panose="02020603050405020304" pitchFamily="18" charset="0"/>
              </a:rPr>
              <a:t>-value à 0,003, un OR à 4,38 </a:t>
            </a:r>
          </a:p>
          <a:p>
            <a:pPr lvl="0" algn="just">
              <a:lnSpc>
                <a:spcPct val="150000"/>
              </a:lnSpc>
              <a:buFont typeface="Wingdings"/>
              <a:buChar char=""/>
              <a:tabLst>
                <a:tab pos="1260475" algn="l"/>
              </a:tabLst>
            </a:pPr>
            <a:r>
              <a:rPr lang="fr-FR" sz="1800" dirty="0">
                <a:latin typeface="Times New Roman" panose="02020603050405020304" pitchFamily="18" charset="0"/>
                <a:ea typeface="Calibri"/>
                <a:cs typeface="Times New Roman" panose="02020603050405020304" pitchFamily="18" charset="0"/>
              </a:rPr>
              <a:t>l’hyponatrémie avec un </a:t>
            </a:r>
            <a:r>
              <a:rPr lang="fr-FR" sz="1800" i="1" dirty="0">
                <a:latin typeface="Times New Roman" panose="02020603050405020304" pitchFamily="18" charset="0"/>
                <a:ea typeface="Calibri"/>
                <a:cs typeface="Times New Roman" panose="02020603050405020304" pitchFamily="18" charset="0"/>
              </a:rPr>
              <a:t>p</a:t>
            </a:r>
            <a:r>
              <a:rPr lang="fr-FR" sz="1800" dirty="0">
                <a:latin typeface="Times New Roman" panose="02020603050405020304" pitchFamily="18" charset="0"/>
                <a:ea typeface="Calibri"/>
                <a:cs typeface="Times New Roman" panose="02020603050405020304" pitchFamily="18" charset="0"/>
              </a:rPr>
              <a:t>-value à 0,017, un OR à 2,95 </a:t>
            </a:r>
            <a:endParaRPr lang="fr-FR" sz="1800" dirty="0" smtClean="0">
              <a:latin typeface="Times New Roman" panose="02020603050405020304" pitchFamily="18" charset="0"/>
              <a:ea typeface="Calibri"/>
              <a:cs typeface="Times New Roman" panose="02020603050405020304" pitchFamily="18" charset="0"/>
            </a:endParaRPr>
          </a:p>
          <a:p>
            <a:pPr lvl="0" algn="just">
              <a:lnSpc>
                <a:spcPct val="150000"/>
              </a:lnSpc>
              <a:buFont typeface="Wingdings"/>
              <a:buChar char=""/>
              <a:tabLst>
                <a:tab pos="1260475" algn="l"/>
              </a:tabLst>
            </a:pPr>
            <a:r>
              <a:rPr lang="fr-FR" sz="1800" dirty="0" smtClean="0">
                <a:latin typeface="Times New Roman" panose="02020603050405020304" pitchFamily="18" charset="0"/>
                <a:ea typeface="Calibri"/>
                <a:cs typeface="Times New Roman" panose="02020603050405020304" pitchFamily="18" charset="0"/>
              </a:rPr>
              <a:t>l’anémie </a:t>
            </a:r>
            <a:r>
              <a:rPr lang="fr-FR" sz="1800" dirty="0">
                <a:latin typeface="Times New Roman" panose="02020603050405020304" pitchFamily="18" charset="0"/>
                <a:ea typeface="Calibri"/>
                <a:cs typeface="Times New Roman" panose="02020603050405020304" pitchFamily="18" charset="0"/>
              </a:rPr>
              <a:t>avec un </a:t>
            </a:r>
            <a:r>
              <a:rPr lang="fr-FR" sz="1800" i="1" dirty="0">
                <a:latin typeface="Times New Roman" panose="02020603050405020304" pitchFamily="18" charset="0"/>
                <a:ea typeface="Calibri"/>
                <a:cs typeface="Times New Roman" panose="02020603050405020304" pitchFamily="18" charset="0"/>
              </a:rPr>
              <a:t>p</a:t>
            </a:r>
            <a:r>
              <a:rPr lang="fr-FR" sz="1800" dirty="0">
                <a:latin typeface="Times New Roman" panose="02020603050405020304" pitchFamily="18" charset="0"/>
                <a:ea typeface="Calibri"/>
                <a:cs typeface="Times New Roman" panose="02020603050405020304" pitchFamily="18" charset="0"/>
              </a:rPr>
              <a:t>-value 0,029, un OR </a:t>
            </a:r>
            <a:r>
              <a:rPr lang="fr-FR" sz="1800" dirty="0" smtClean="0">
                <a:latin typeface="Times New Roman" panose="02020603050405020304" pitchFamily="18" charset="0"/>
                <a:ea typeface="Calibri"/>
                <a:cs typeface="Times New Roman" panose="02020603050405020304" pitchFamily="18" charset="0"/>
              </a:rPr>
              <a:t>3,77</a:t>
            </a:r>
            <a:endParaRPr lang="fr-FR" sz="1800" dirty="0">
              <a:latin typeface="Times New Roman" panose="02020603050405020304" pitchFamily="18" charset="0"/>
              <a:ea typeface="Calibri"/>
              <a:cs typeface="Times New Roman" panose="02020603050405020304" pitchFamily="18" charset="0"/>
            </a:endParaRPr>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r>
              <a:rPr lang="fr-FR" sz="2000" b="1" dirty="0" smtClean="0"/>
              <a:t>Figure 1</a:t>
            </a:r>
            <a:r>
              <a:rPr lang="fr-FR" sz="2000" dirty="0" smtClean="0"/>
              <a:t>: </a:t>
            </a:r>
            <a:r>
              <a:rPr lang="fr-FR" sz="2000" dirty="0">
                <a:latin typeface="Times New Roman" panose="02020603050405020304" pitchFamily="18" charset="0"/>
                <a:ea typeface="Calibri"/>
                <a:cs typeface="Times New Roman" panose="02020603050405020304" pitchFamily="18" charset="0"/>
              </a:rPr>
              <a:t>La spécification du model a été vérifié  selon la méthode statistique </a:t>
            </a:r>
            <a:r>
              <a:rPr lang="fr-FR" sz="2000" dirty="0" err="1">
                <a:latin typeface="Times New Roman" panose="02020603050405020304" pitchFamily="18" charset="0"/>
                <a:ea typeface="Calibri"/>
                <a:cs typeface="Times New Roman" panose="02020603050405020304" pitchFamily="18" charset="0"/>
              </a:rPr>
              <a:t>Lroc</a:t>
            </a:r>
            <a:endParaRPr lang="fr-FR" sz="2000" dirty="0">
              <a:latin typeface="Times New Roman" panose="02020603050405020304" pitchFamily="18" charset="0"/>
              <a:ea typeface="Calibri"/>
              <a:cs typeface="Times New Roman" panose="02020603050405020304" pitchFamily="18" charset="0"/>
            </a:endParaRPr>
          </a:p>
          <a:p>
            <a:pPr marL="0" indent="0">
              <a:buNone/>
            </a:pPr>
            <a:endParaRPr lang="fr-FR" dirty="0"/>
          </a:p>
        </p:txBody>
      </p:sp>
      <p:pic>
        <p:nvPicPr>
          <p:cNvPr id="2097153" name="Image 3"/>
          <p:cNvPicPr>
            <a:picLocks/>
          </p:cNvPicPr>
          <p:nvPr/>
        </p:nvPicPr>
        <p:blipFill>
          <a:blip r:embed="rId3" cstate="print"/>
          <a:srcRect/>
          <a:stretch>
            <a:fillRect/>
          </a:stretch>
        </p:blipFill>
        <p:spPr bwMode="auto">
          <a:xfrm>
            <a:off x="1259632" y="2636912"/>
            <a:ext cx="6408712" cy="3528392"/>
          </a:xfrm>
          <a:prstGeom prst="rect">
            <a:avLst/>
          </a:prstGeom>
          <a:noFill/>
          <a:ln>
            <a:noFill/>
          </a:ln>
        </p:spPr>
      </p:pic>
      <p:sp>
        <p:nvSpPr>
          <p:cNvPr id="1048689" name="Espace réservé du numéro de diapositive 7"/>
          <p:cNvSpPr>
            <a:spLocks noGrp="1"/>
          </p:cNvSpPr>
          <p:nvPr>
            <p:ph type="sldNum" sz="quarter" idx="12"/>
          </p:nvPr>
        </p:nvSpPr>
        <p:spPr/>
        <p:txBody>
          <a:bodyPr/>
          <a:lstStyle/>
          <a:p>
            <a:fld id="{EA7EE9B4-CF2B-437C-BC0D-815908B266BE}" type="slidenum">
              <a:rPr lang="fr-FR" smtClean="0"/>
              <a:t>11</a:t>
            </a:fld>
            <a:endParaRPr lang="fr-FR"/>
          </a:p>
        </p:txBody>
      </p:sp>
      <p:sp>
        <p:nvSpPr>
          <p:cNvPr id="1048690" name="Titre 1"/>
          <p:cNvSpPr>
            <a:spLocks noGrp="1"/>
          </p:cNvSpPr>
          <p:nvPr/>
        </p:nvSpPr>
        <p:spPr>
          <a:xfrm>
            <a:off x="323528" y="19579"/>
            <a:ext cx="8229600" cy="745125"/>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Résultats 3/4</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3" name="Espace réservé du contenu 2"/>
          <p:cNvSpPr>
            <a:spLocks noGrp="1"/>
          </p:cNvSpPr>
          <p:nvPr>
            <p:ph idx="1"/>
          </p:nvPr>
        </p:nvSpPr>
        <p:spPr>
          <a:xfrm>
            <a:off x="179512" y="764704"/>
            <a:ext cx="8651304" cy="5949280"/>
          </a:xfrm>
        </p:spPr>
        <p:txBody>
          <a:bodyPr>
            <a:normAutofit/>
          </a:bodyPr>
          <a:lstStyle/>
          <a:p>
            <a:pPr algn="just">
              <a:lnSpc>
                <a:spcPct val="150000"/>
              </a:lnSpc>
              <a:spcAft>
                <a:spcPts val="1000"/>
              </a:spcAft>
              <a:buFont typeface="Wingdings" panose="05000000000000000000" pitchFamily="2" charset="2"/>
              <a:buChar char="q"/>
              <a:tabLst>
                <a:tab pos="1260475" algn="l"/>
              </a:tabLst>
            </a:pPr>
            <a:r>
              <a:rPr lang="fr-FR" sz="1800" b="1" dirty="0" smtClean="0">
                <a:latin typeface="Times New Roman" panose="02020603050405020304" pitchFamily="18" charset="0"/>
                <a:ea typeface="Calibri"/>
                <a:cs typeface="Times New Roman" panose="02020603050405020304" pitchFamily="18" charset="0"/>
              </a:rPr>
              <a:t>Proposition de score prédictif de mortalité</a:t>
            </a:r>
          </a:p>
          <a:p>
            <a:pPr algn="just">
              <a:lnSpc>
                <a:spcPct val="150000"/>
              </a:lnSpc>
              <a:spcAft>
                <a:spcPts val="1000"/>
              </a:spcAft>
              <a:buFont typeface="Wingdings" panose="05000000000000000000" pitchFamily="2" charset="2"/>
              <a:buChar char="Ø"/>
              <a:tabLst>
                <a:tab pos="1260475" algn="l"/>
              </a:tabLst>
            </a:pPr>
            <a:r>
              <a:rPr lang="fr-FR" sz="1800" b="1" dirty="0" smtClean="0">
                <a:latin typeface="Times New Roman" panose="02020603050405020304" pitchFamily="18" charset="0"/>
                <a:ea typeface="Calibri"/>
                <a:cs typeface="Times New Roman" panose="02020603050405020304" pitchFamily="18" charset="0"/>
              </a:rPr>
              <a:t>Critères</a:t>
            </a:r>
            <a:r>
              <a:rPr lang="fr-FR" sz="1800" b="1" dirty="0">
                <a:latin typeface="Times New Roman" panose="02020603050405020304" pitchFamily="18" charset="0"/>
                <a:ea typeface="Calibri"/>
                <a:cs typeface="Times New Roman" panose="02020603050405020304" pitchFamily="18" charset="0"/>
              </a:rPr>
              <a:t> : </a:t>
            </a:r>
            <a:endParaRPr lang="fr-FR" sz="1800" dirty="0">
              <a:latin typeface="Times New Roman" panose="02020603050405020304" pitchFamily="18" charset="0"/>
              <a:ea typeface="Calibri"/>
              <a:cs typeface="Times New Roman" panose="02020603050405020304" pitchFamily="18" charset="0"/>
            </a:endParaRPr>
          </a:p>
          <a:p>
            <a:pPr lvl="0" algn="just">
              <a:lnSpc>
                <a:spcPct val="150000"/>
              </a:lnSpc>
              <a:buFont typeface="Times New Roman"/>
              <a:buChar char="-"/>
              <a:tabLst>
                <a:tab pos="1260475" algn="l"/>
              </a:tabLst>
            </a:pPr>
            <a:r>
              <a:rPr lang="fr-FR" sz="1800" b="1" dirty="0">
                <a:latin typeface="Times New Roman" panose="02020603050405020304" pitchFamily="18" charset="0"/>
                <a:ea typeface="Calibri"/>
                <a:cs typeface="Times New Roman" panose="02020603050405020304" pitchFamily="18" charset="0"/>
              </a:rPr>
              <a:t>P&lt; 0,01 forte association = 3 points </a:t>
            </a:r>
            <a:endParaRPr lang="fr-FR" sz="1800" dirty="0">
              <a:latin typeface="Times New Roman" panose="02020603050405020304" pitchFamily="18" charset="0"/>
              <a:ea typeface="Calibri"/>
              <a:cs typeface="Times New Roman" panose="02020603050405020304" pitchFamily="18" charset="0"/>
            </a:endParaRPr>
          </a:p>
          <a:p>
            <a:pPr lvl="0" algn="just">
              <a:lnSpc>
                <a:spcPct val="150000"/>
              </a:lnSpc>
              <a:buFont typeface="Times New Roman"/>
              <a:buChar char="-"/>
              <a:tabLst>
                <a:tab pos="1260475" algn="l"/>
              </a:tabLst>
            </a:pPr>
            <a:r>
              <a:rPr lang="fr-FR" sz="1800" b="1" dirty="0">
                <a:latin typeface="Times New Roman" panose="02020603050405020304" pitchFamily="18" charset="0"/>
                <a:ea typeface="Calibri"/>
                <a:cs typeface="Times New Roman" panose="02020603050405020304" pitchFamily="18" charset="0"/>
              </a:rPr>
              <a:t>P= 0,01 à 0,05  association faible = 2 points </a:t>
            </a:r>
            <a:endParaRPr lang="fr-FR" sz="1800" dirty="0">
              <a:latin typeface="Times New Roman" panose="02020603050405020304" pitchFamily="18" charset="0"/>
              <a:ea typeface="Calibri"/>
              <a:cs typeface="Times New Roman" panose="02020603050405020304" pitchFamily="18" charset="0"/>
            </a:endParaRPr>
          </a:p>
          <a:p>
            <a:pPr lvl="0" algn="just">
              <a:lnSpc>
                <a:spcPct val="150000"/>
              </a:lnSpc>
              <a:spcAft>
                <a:spcPts val="1000"/>
              </a:spcAft>
              <a:buFont typeface="Times New Roman"/>
              <a:buChar char="-"/>
              <a:tabLst>
                <a:tab pos="1260475" algn="l"/>
              </a:tabLst>
            </a:pPr>
            <a:r>
              <a:rPr lang="fr-FR" sz="1800" b="1" dirty="0">
                <a:latin typeface="Times New Roman" panose="02020603050405020304" pitchFamily="18" charset="0"/>
                <a:ea typeface="Calibri"/>
                <a:cs typeface="Times New Roman" panose="02020603050405020304" pitchFamily="18" charset="0"/>
              </a:rPr>
              <a:t>P&gt; 0,05 pas d’association = 1 point </a:t>
            </a:r>
            <a:endParaRPr lang="fr-FR" sz="1800" b="1" dirty="0" smtClean="0">
              <a:latin typeface="Times New Roman" panose="02020603050405020304" pitchFamily="18" charset="0"/>
              <a:ea typeface="Calibri"/>
              <a:cs typeface="Times New Roman" panose="02020603050405020304" pitchFamily="18" charset="0"/>
            </a:endParaRPr>
          </a:p>
          <a:p>
            <a:pPr lvl="0" algn="just">
              <a:lnSpc>
                <a:spcPct val="150000"/>
              </a:lnSpc>
              <a:spcAft>
                <a:spcPts val="1000"/>
              </a:spcAft>
              <a:buFont typeface="Times New Roman"/>
              <a:buChar char="-"/>
              <a:tabLst>
                <a:tab pos="1260475" algn="l"/>
              </a:tabLst>
            </a:pPr>
            <a:endParaRPr lang="fr-FR" sz="1800" dirty="0">
              <a:ea typeface="Calibri"/>
              <a:cs typeface="Times New Roman"/>
            </a:endParaRPr>
          </a:p>
          <a:p>
            <a:pPr marL="0" indent="0">
              <a:buNone/>
            </a:pPr>
            <a:endParaRPr lang="fr-FR" sz="1800" dirty="0"/>
          </a:p>
        </p:txBody>
      </p:sp>
      <p:graphicFrame>
        <p:nvGraphicFramePr>
          <p:cNvPr id="4194310" name="Tableau 3"/>
          <p:cNvGraphicFramePr>
            <a:graphicFrameLocks noGrp="1"/>
          </p:cNvGraphicFramePr>
          <p:nvPr>
            <p:extLst>
              <p:ext uri="{D42A27DB-BD31-4B8C-83A1-F6EECF244321}">
                <p14:modId xmlns:p14="http://schemas.microsoft.com/office/powerpoint/2010/main" val="3670221983"/>
              </p:ext>
            </p:extLst>
          </p:nvPr>
        </p:nvGraphicFramePr>
        <p:xfrm>
          <a:off x="729916" y="3501008"/>
          <a:ext cx="7416824" cy="3123060"/>
        </p:xfrm>
        <a:graphic>
          <a:graphicData uri="http://schemas.openxmlformats.org/drawingml/2006/table">
            <a:tbl>
              <a:tblPr firstRow="1" firstCol="1" bandRow="1"/>
              <a:tblGrid>
                <a:gridCol w="4248472"/>
                <a:gridCol w="1584176"/>
                <a:gridCol w="1584176"/>
              </a:tblGrid>
              <a:tr h="654180">
                <a:tc>
                  <a:txBody>
                    <a:bodyPr/>
                    <a:lstStyle/>
                    <a:p>
                      <a:pPr marL="457200" algn="just">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Items</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tabLst>
                          <a:tab pos="1260475" algn="l"/>
                        </a:tabLst>
                      </a:pPr>
                      <a:r>
                        <a:rPr lang="fr-FR" sz="1800" b="1" dirty="0">
                          <a:solidFill>
                            <a:srgbClr val="000000"/>
                          </a:solidFill>
                          <a:effectLst/>
                          <a:latin typeface="Times New Roman" panose="02020603050405020304" pitchFamily="18" charset="0"/>
                          <a:ea typeface="Calibri"/>
                          <a:cs typeface="Times New Roman" panose="02020603050405020304" pitchFamily="18" charset="0"/>
                        </a:rPr>
                        <a:t>p-value</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tabLst>
                          <a:tab pos="1260475" algn="l"/>
                        </a:tabLst>
                      </a:pPr>
                      <a:r>
                        <a:rPr lang="fr-FR" sz="1800" b="1">
                          <a:solidFill>
                            <a:srgbClr val="000000"/>
                          </a:solidFill>
                          <a:effectLst/>
                          <a:latin typeface="Times New Roman" panose="02020603050405020304" pitchFamily="18" charset="0"/>
                          <a:ea typeface="Calibri"/>
                          <a:cs typeface="Times New Roman" panose="02020603050405020304" pitchFamily="18" charset="0"/>
                        </a:rPr>
                        <a:t>Points</a:t>
                      </a:r>
                      <a:endParaRPr lang="fr-FR"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318">
                <a:tc>
                  <a:txBody>
                    <a:bodyPr/>
                    <a:lstStyle/>
                    <a:p>
                      <a:pPr marL="457200" algn="l">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Hypotension (PAS inf. à 90 mm Hg)</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457200" algn="ctr">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0,003</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457200" algn="ctr">
                        <a:lnSpc>
                          <a:spcPct val="150000"/>
                        </a:lnSpc>
                        <a:spcAft>
                          <a:spcPts val="0"/>
                        </a:spcAft>
                        <a:tabLst>
                          <a:tab pos="1260475" algn="l"/>
                        </a:tabLst>
                      </a:pPr>
                      <a:r>
                        <a:rPr lang="fr-FR" sz="1800" b="1" dirty="0">
                          <a:solidFill>
                            <a:schemeClr val="tx1"/>
                          </a:solidFill>
                          <a:effectLst/>
                          <a:latin typeface="Times New Roman" panose="02020603050405020304" pitchFamily="18" charset="0"/>
                          <a:ea typeface="Calibri"/>
                          <a:cs typeface="Times New Roman" panose="02020603050405020304" pitchFamily="18" charset="0"/>
                        </a:rPr>
                        <a:t>3</a:t>
                      </a:r>
                      <a:endParaRPr lang="fr-FR"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r>
              <a:tr h="382318">
                <a:tc>
                  <a:txBody>
                    <a:bodyPr/>
                    <a:lstStyle/>
                    <a:p>
                      <a:pPr marL="457200" algn="l">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Stade III de la NYHA</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c>
                  <a:txBody>
                    <a:bodyPr/>
                    <a:lstStyle/>
                    <a:p>
                      <a:pPr marL="457200" algn="ctr">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0,005</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c>
                  <a:txBody>
                    <a:bodyPr/>
                    <a:lstStyle/>
                    <a:p>
                      <a:pPr marL="457200" algn="ctr">
                        <a:lnSpc>
                          <a:spcPct val="150000"/>
                        </a:lnSpc>
                        <a:spcAft>
                          <a:spcPts val="0"/>
                        </a:spcAft>
                        <a:tabLst>
                          <a:tab pos="1260475" algn="l"/>
                        </a:tabLst>
                      </a:pPr>
                      <a:r>
                        <a:rPr lang="fr-FR" sz="1800" b="1" dirty="0">
                          <a:solidFill>
                            <a:schemeClr val="tx1"/>
                          </a:solidFill>
                          <a:effectLst/>
                          <a:latin typeface="Times New Roman" panose="02020603050405020304" pitchFamily="18" charset="0"/>
                          <a:ea typeface="Calibri"/>
                          <a:cs typeface="Times New Roman" panose="02020603050405020304" pitchFamily="18" charset="0"/>
                        </a:rPr>
                        <a:t>3</a:t>
                      </a:r>
                      <a:endParaRPr lang="fr-FR"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r>
              <a:tr h="382318">
                <a:tc>
                  <a:txBody>
                    <a:bodyPr/>
                    <a:lstStyle/>
                    <a:p>
                      <a:pPr marL="457200" algn="l">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Hyponatrémie</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c>
                  <a:txBody>
                    <a:bodyPr/>
                    <a:lstStyle/>
                    <a:p>
                      <a:pPr marL="457200" algn="ctr">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0,017</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c>
                  <a:txBody>
                    <a:bodyPr/>
                    <a:lstStyle/>
                    <a:p>
                      <a:pPr marL="457200" algn="ctr">
                        <a:lnSpc>
                          <a:spcPct val="150000"/>
                        </a:lnSpc>
                        <a:spcAft>
                          <a:spcPts val="0"/>
                        </a:spcAft>
                        <a:tabLst>
                          <a:tab pos="1260475" algn="l"/>
                        </a:tabLst>
                      </a:pPr>
                      <a:r>
                        <a:rPr lang="fr-FR" sz="1800" b="1" dirty="0">
                          <a:solidFill>
                            <a:schemeClr val="tx1"/>
                          </a:solidFill>
                          <a:effectLst/>
                          <a:latin typeface="Times New Roman" panose="02020603050405020304" pitchFamily="18" charset="0"/>
                          <a:ea typeface="Calibri"/>
                          <a:cs typeface="Times New Roman" panose="02020603050405020304" pitchFamily="18" charset="0"/>
                        </a:rPr>
                        <a:t>2</a:t>
                      </a:r>
                      <a:endParaRPr lang="fr-FR"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r>
              <a:tr h="382318">
                <a:tc>
                  <a:txBody>
                    <a:bodyPr/>
                    <a:lstStyle/>
                    <a:p>
                      <a:pPr marL="457200" algn="l">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Anémie</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c>
                  <a:txBody>
                    <a:bodyPr/>
                    <a:lstStyle/>
                    <a:p>
                      <a:pPr marL="457200" algn="ctr">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0,029</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c>
                  <a:txBody>
                    <a:bodyPr/>
                    <a:lstStyle/>
                    <a:p>
                      <a:pPr marL="457200" algn="ctr">
                        <a:lnSpc>
                          <a:spcPct val="150000"/>
                        </a:lnSpc>
                        <a:spcAft>
                          <a:spcPts val="0"/>
                        </a:spcAft>
                        <a:tabLst>
                          <a:tab pos="1260475" algn="l"/>
                        </a:tabLst>
                      </a:pPr>
                      <a:r>
                        <a:rPr lang="fr-FR" sz="1800" b="1" dirty="0">
                          <a:solidFill>
                            <a:schemeClr val="tx1"/>
                          </a:solidFill>
                          <a:effectLst/>
                          <a:latin typeface="Times New Roman" panose="02020603050405020304" pitchFamily="18" charset="0"/>
                          <a:ea typeface="Calibri"/>
                          <a:cs typeface="Times New Roman" panose="02020603050405020304" pitchFamily="18" charset="0"/>
                        </a:rPr>
                        <a:t>2</a:t>
                      </a:r>
                      <a:endParaRPr lang="fr-FR"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a:noFill/>
                    </a:lnB>
                  </a:tcPr>
                </a:tc>
              </a:tr>
              <a:tr h="382318">
                <a:tc>
                  <a:txBody>
                    <a:bodyPr/>
                    <a:lstStyle/>
                    <a:p>
                      <a:pPr marL="457200" algn="l">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Antécédent d’insuffisance cardiaque </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457200" algn="ctr">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0,502</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457200" algn="ctr">
                        <a:lnSpc>
                          <a:spcPct val="150000"/>
                        </a:lnSpc>
                        <a:spcAft>
                          <a:spcPts val="0"/>
                        </a:spcAft>
                        <a:tabLst>
                          <a:tab pos="1260475" algn="l"/>
                        </a:tabLst>
                      </a:pPr>
                      <a:r>
                        <a:rPr lang="fr-FR" sz="1800" b="1" dirty="0">
                          <a:solidFill>
                            <a:schemeClr val="tx1"/>
                          </a:solidFill>
                          <a:effectLst/>
                          <a:latin typeface="Times New Roman" panose="02020603050405020304" pitchFamily="18" charset="0"/>
                          <a:ea typeface="Calibri"/>
                          <a:cs typeface="Times New Roman" panose="02020603050405020304" pitchFamily="18" charset="0"/>
                        </a:rPr>
                        <a:t>1</a:t>
                      </a:r>
                      <a:endParaRPr lang="fr-FR"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r>
              <a:tr h="386560">
                <a:tc>
                  <a:txBody>
                    <a:bodyPr/>
                    <a:lstStyle/>
                    <a:p>
                      <a:pPr marL="457200" algn="l">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Total</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tabLst>
                          <a:tab pos="1260475" algn="l"/>
                        </a:tabLs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endParaRPr lang="fr-FR"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50000"/>
                        </a:lnSpc>
                        <a:spcAft>
                          <a:spcPts val="0"/>
                        </a:spcAft>
                        <a:tabLst>
                          <a:tab pos="1260475" algn="l"/>
                        </a:tabLst>
                      </a:pPr>
                      <a:r>
                        <a:rPr lang="fr-FR" sz="1800" b="1" dirty="0">
                          <a:solidFill>
                            <a:srgbClr val="FF0000"/>
                          </a:solidFill>
                          <a:effectLst/>
                          <a:latin typeface="Times New Roman" panose="02020603050405020304" pitchFamily="18" charset="0"/>
                          <a:ea typeface="Calibri"/>
                          <a:cs typeface="Times New Roman" panose="02020603050405020304" pitchFamily="18" charset="0"/>
                        </a:rPr>
                        <a:t>11 points</a:t>
                      </a:r>
                      <a:endParaRPr lang="fr-FR" sz="1600" b="1" dirty="0">
                        <a:solidFill>
                          <a:srgbClr val="FF0000"/>
                        </a:solidFill>
                        <a:effectLst/>
                        <a:latin typeface="Times New Roman" panose="02020603050405020304" pitchFamily="18" charset="0"/>
                        <a:ea typeface="Calibri"/>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48744" name="Espace réservé du numéro de diapositive 7"/>
          <p:cNvSpPr>
            <a:spLocks noGrp="1"/>
          </p:cNvSpPr>
          <p:nvPr>
            <p:ph type="sldNum" sz="quarter" idx="12"/>
          </p:nvPr>
        </p:nvSpPr>
        <p:spPr/>
        <p:txBody>
          <a:bodyPr/>
          <a:lstStyle/>
          <a:p>
            <a:fld id="{EA7EE9B4-CF2B-437C-BC0D-815908B266BE}" type="slidenum">
              <a:rPr lang="fr-FR" smtClean="0"/>
              <a:t>12</a:t>
            </a:fld>
            <a:endParaRPr lang="fr-FR"/>
          </a:p>
        </p:txBody>
      </p:sp>
      <p:sp>
        <p:nvSpPr>
          <p:cNvPr id="1048745" name="Titre 1"/>
          <p:cNvSpPr>
            <a:spLocks noGrp="1"/>
          </p:cNvSpPr>
          <p:nvPr/>
        </p:nvSpPr>
        <p:spPr>
          <a:xfrm>
            <a:off x="323528" y="19579"/>
            <a:ext cx="8229600" cy="745125"/>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Résultats 4/4</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Espace réservé du contenu 2"/>
          <p:cNvSpPr>
            <a:spLocks noGrp="1"/>
          </p:cNvSpPr>
          <p:nvPr>
            <p:ph idx="1"/>
          </p:nvPr>
        </p:nvSpPr>
        <p:spPr>
          <a:xfrm>
            <a:off x="107504" y="836712"/>
            <a:ext cx="8928992" cy="5976664"/>
          </a:xfrm>
        </p:spPr>
        <p:txBody>
          <a:bodyPr>
            <a:noAutofit/>
          </a:bodyPr>
          <a:lstStyle/>
          <a:p>
            <a:pPr marL="0" indent="0" algn="just">
              <a:lnSpc>
                <a:spcPct val="200000"/>
              </a:lnSpc>
              <a:spcAft>
                <a:spcPts val="1000"/>
              </a:spcAft>
              <a:buNone/>
              <a:tabLst>
                <a:tab pos="1260475" algn="l"/>
              </a:tabLst>
            </a:pPr>
            <a:r>
              <a:rPr lang="fr-FR" sz="2800" dirty="0" smtClean="0">
                <a:latin typeface="Times New Roman" panose="02020603050405020304" pitchFamily="18" charset="0"/>
                <a:ea typeface="Calibri"/>
                <a:cs typeface="Times New Roman" panose="02020603050405020304" pitchFamily="18" charset="0"/>
              </a:rPr>
              <a:t>Malgré les progrès diagnostique et thérapeutique de l’IC, la morbidité </a:t>
            </a:r>
            <a:r>
              <a:rPr lang="fr-FR" sz="2800" dirty="0">
                <a:latin typeface="Times New Roman" panose="02020603050405020304" pitchFamily="18" charset="0"/>
                <a:ea typeface="Calibri"/>
                <a:cs typeface="Times New Roman" panose="02020603050405020304" pitchFamily="18" charset="0"/>
              </a:rPr>
              <a:t>et mortalité </a:t>
            </a:r>
            <a:r>
              <a:rPr lang="fr-FR" sz="2800" dirty="0" smtClean="0">
                <a:latin typeface="Times New Roman" panose="02020603050405020304" pitchFamily="18" charset="0"/>
                <a:ea typeface="Calibri"/>
                <a:cs typeface="Times New Roman" panose="02020603050405020304" pitchFamily="18" charset="0"/>
              </a:rPr>
              <a:t>demeurent importante </a:t>
            </a:r>
            <a:r>
              <a:rPr lang="fr-FR" sz="2800" dirty="0">
                <a:latin typeface="Times New Roman" panose="02020603050405020304" pitchFamily="18" charset="0"/>
                <a:ea typeface="Calibri"/>
                <a:cs typeface="Times New Roman" panose="02020603050405020304" pitchFamily="18" charset="0"/>
              </a:rPr>
              <a:t>surtout dans les pays à ressources limitées. </a:t>
            </a:r>
            <a:endParaRPr lang="fr-FR" sz="2800" dirty="0" smtClean="0">
              <a:latin typeface="Times New Roman" panose="02020603050405020304" pitchFamily="18" charset="0"/>
              <a:ea typeface="Calibri"/>
              <a:cs typeface="Times New Roman" panose="02020603050405020304" pitchFamily="18" charset="0"/>
            </a:endParaRPr>
          </a:p>
          <a:p>
            <a:pPr marL="0" indent="0" algn="just">
              <a:lnSpc>
                <a:spcPct val="200000"/>
              </a:lnSpc>
              <a:spcAft>
                <a:spcPts val="1000"/>
              </a:spcAft>
              <a:buNone/>
              <a:tabLst>
                <a:tab pos="1260475" algn="l"/>
              </a:tabLst>
            </a:pPr>
            <a:r>
              <a:rPr lang="fr-FR" sz="2800" dirty="0">
                <a:latin typeface="Times New Roman" pitchFamily="18" charset="0"/>
                <a:cs typeface="Times New Roman" pitchFamily="18" charset="0"/>
              </a:rPr>
              <a:t>cette étude nous a permis d’identifier les facteurs associés à la mortalité de l’insuffisance cardiaque systolique. Nous avons proposé un score prédictif de cette mortalité.</a:t>
            </a:r>
          </a:p>
          <a:p>
            <a:pPr marL="0" indent="0" algn="just">
              <a:lnSpc>
                <a:spcPct val="200000"/>
              </a:lnSpc>
              <a:spcAft>
                <a:spcPts val="1000"/>
              </a:spcAft>
              <a:buNone/>
              <a:tabLst>
                <a:tab pos="1260475" algn="l"/>
              </a:tabLst>
            </a:pPr>
            <a:endParaRPr lang="fr-FR" sz="2800" dirty="0">
              <a:latin typeface="Arial" panose="020B0604020202020204" pitchFamily="34" charset="0"/>
              <a:cs typeface="Arial" panose="020B0604020202020204" pitchFamily="34" charset="0"/>
            </a:endParaRPr>
          </a:p>
        </p:txBody>
      </p:sp>
      <p:sp>
        <p:nvSpPr>
          <p:cNvPr id="1048752" name="Espace réservé du numéro de diapositive 6"/>
          <p:cNvSpPr>
            <a:spLocks noGrp="1"/>
          </p:cNvSpPr>
          <p:nvPr>
            <p:ph type="sldNum" sz="quarter" idx="12"/>
          </p:nvPr>
        </p:nvSpPr>
        <p:spPr/>
        <p:txBody>
          <a:bodyPr/>
          <a:lstStyle/>
          <a:p>
            <a:fld id="{EA7EE9B4-CF2B-437C-BC0D-815908B266BE}" type="slidenum">
              <a:rPr lang="fr-FR" smtClean="0"/>
              <a:t>13</a:t>
            </a:fld>
            <a:endParaRPr lang="fr-FR"/>
          </a:p>
        </p:txBody>
      </p:sp>
      <p:sp>
        <p:nvSpPr>
          <p:cNvPr id="1048753" name="Titre 1"/>
          <p:cNvSpPr>
            <a:spLocks noGrp="1"/>
          </p:cNvSpPr>
          <p:nvPr/>
        </p:nvSpPr>
        <p:spPr>
          <a:xfrm>
            <a:off x="323528" y="19579"/>
            <a:ext cx="8229600" cy="745125"/>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Conclusion 1/1</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5" name="Espace réservé du contenu 2"/>
          <p:cNvSpPr>
            <a:spLocks noGrp="1"/>
          </p:cNvSpPr>
          <p:nvPr>
            <p:ph idx="1"/>
          </p:nvPr>
        </p:nvSpPr>
        <p:spPr>
          <a:xfrm>
            <a:off x="107504" y="188640"/>
            <a:ext cx="8784976" cy="5400600"/>
          </a:xfrm>
        </p:spPr>
        <p:txBody>
          <a:bodyPr>
            <a:noAutofit/>
          </a:bodyPr>
          <a:lstStyle/>
          <a:p>
            <a:pPr marL="0" lvl="0" indent="0" algn="ctr">
              <a:buNone/>
            </a:pPr>
            <a:endParaRPr lang="fr-FR" sz="11500" b="1" dirty="0" smtClean="0">
              <a:solidFill>
                <a:prstClr val="black"/>
              </a:solidFill>
              <a:latin typeface="Algerian" pitchFamily="82" charset="0"/>
              <a:cs typeface="Arial" panose="020B0604020202020204" pitchFamily="34" charset="0"/>
            </a:endParaRPr>
          </a:p>
          <a:p>
            <a:pPr marL="0" lvl="0" indent="0" algn="ctr">
              <a:buNone/>
            </a:pPr>
            <a:r>
              <a:rPr lang="fr-FR" sz="11500" b="1" dirty="0" smtClean="0">
                <a:solidFill>
                  <a:prstClr val="black"/>
                </a:solidFill>
                <a:latin typeface="Algerian" pitchFamily="82" charset="0"/>
                <a:cs typeface="Arial" panose="020B0604020202020204" pitchFamily="34" charset="0"/>
              </a:rPr>
              <a:t>MERCI</a:t>
            </a:r>
            <a:endParaRPr lang="fr-FR" sz="11500" dirty="0">
              <a:solidFill>
                <a:prstClr val="black"/>
              </a:solidFill>
              <a:latin typeface="Algerian" pitchFamily="82"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Espace réservé du contenu 2"/>
          <p:cNvSpPr>
            <a:spLocks noGrp="1"/>
          </p:cNvSpPr>
          <p:nvPr>
            <p:ph idx="1"/>
          </p:nvPr>
        </p:nvSpPr>
        <p:spPr>
          <a:xfrm>
            <a:off x="251520" y="1600200"/>
            <a:ext cx="8640960" cy="4925144"/>
          </a:xfrm>
        </p:spPr>
        <p:txBody>
          <a:bodyPr>
            <a:normAutofit/>
          </a:bodyPr>
          <a:lstStyle/>
          <a:p>
            <a:pPr algn="just">
              <a:lnSpc>
                <a:spcPct val="200000"/>
              </a:lnSpc>
              <a:buFontTx/>
              <a:buChar char="-"/>
            </a:pPr>
            <a:r>
              <a:rPr lang="fr-FR" sz="2800" dirty="0" smtClean="0">
                <a:latin typeface="Times New Roman" panose="02020603050405020304" pitchFamily="18" charset="0"/>
                <a:cs typeface="Times New Roman" panose="02020603050405020304" pitchFamily="18" charset="0"/>
              </a:rPr>
              <a:t>Introduction </a:t>
            </a:r>
            <a:endParaRPr lang="fr-FR" sz="2800" dirty="0">
              <a:latin typeface="Times New Roman" panose="02020603050405020304" pitchFamily="18" charset="0"/>
              <a:cs typeface="Times New Roman" panose="02020603050405020304" pitchFamily="18" charset="0"/>
            </a:endParaRPr>
          </a:p>
          <a:p>
            <a:pPr algn="just">
              <a:lnSpc>
                <a:spcPct val="200000"/>
              </a:lnSpc>
              <a:buFontTx/>
              <a:buChar char="-"/>
            </a:pPr>
            <a:r>
              <a:rPr lang="fr-FR" sz="2800" dirty="0" smtClean="0">
                <a:latin typeface="Times New Roman" panose="02020603050405020304" pitchFamily="18" charset="0"/>
                <a:cs typeface="Times New Roman" panose="02020603050405020304" pitchFamily="18" charset="0"/>
              </a:rPr>
              <a:t>Patients et méthode</a:t>
            </a:r>
          </a:p>
          <a:p>
            <a:pPr algn="just">
              <a:lnSpc>
                <a:spcPct val="200000"/>
              </a:lnSpc>
              <a:buFontTx/>
              <a:buChar char="-"/>
            </a:pPr>
            <a:r>
              <a:rPr lang="fr-FR" sz="2800" dirty="0" smtClean="0">
                <a:latin typeface="Times New Roman" panose="02020603050405020304" pitchFamily="18" charset="0"/>
                <a:cs typeface="Times New Roman" panose="02020603050405020304" pitchFamily="18" charset="0"/>
              </a:rPr>
              <a:t>Résultats </a:t>
            </a:r>
            <a:endParaRPr lang="fr-FR" sz="2800" dirty="0">
              <a:latin typeface="Times New Roman" panose="02020603050405020304" pitchFamily="18" charset="0"/>
              <a:cs typeface="Times New Roman" panose="02020603050405020304" pitchFamily="18" charset="0"/>
            </a:endParaRPr>
          </a:p>
          <a:p>
            <a:pPr algn="just">
              <a:lnSpc>
                <a:spcPct val="200000"/>
              </a:lnSpc>
              <a:buFontTx/>
              <a:buChar char="-"/>
            </a:pPr>
            <a:r>
              <a:rPr lang="fr-FR" sz="2800" dirty="0" smtClean="0">
                <a:latin typeface="Times New Roman" panose="02020603050405020304" pitchFamily="18" charset="0"/>
                <a:cs typeface="Times New Roman" panose="02020603050405020304" pitchFamily="18" charset="0"/>
              </a:rPr>
              <a:t>Conclusion </a:t>
            </a:r>
            <a:endParaRPr lang="fr-FR" sz="2800" dirty="0">
              <a:latin typeface="Times New Roman" panose="02020603050405020304" pitchFamily="18" charset="0"/>
              <a:cs typeface="Times New Roman" panose="02020603050405020304" pitchFamily="18" charset="0"/>
            </a:endParaRPr>
          </a:p>
          <a:p>
            <a:pPr marL="0" indent="0">
              <a:lnSpc>
                <a:spcPct val="150000"/>
              </a:lnSpc>
              <a:buNone/>
            </a:pPr>
            <a:r>
              <a:rPr lang="fr-FR" dirty="0" smtClean="0"/>
              <a:t> </a:t>
            </a:r>
            <a:endParaRPr lang="fr-FR" dirty="0"/>
          </a:p>
        </p:txBody>
      </p:sp>
      <p:sp>
        <p:nvSpPr>
          <p:cNvPr id="1048603" name="Espace réservé du numéro de diapositive 6"/>
          <p:cNvSpPr>
            <a:spLocks noGrp="1"/>
          </p:cNvSpPr>
          <p:nvPr>
            <p:ph type="sldNum" sz="quarter" idx="12"/>
          </p:nvPr>
        </p:nvSpPr>
        <p:spPr/>
        <p:txBody>
          <a:bodyPr/>
          <a:lstStyle/>
          <a:p>
            <a:fld id="{EA7EE9B4-CF2B-437C-BC0D-815908B266BE}" type="slidenum">
              <a:rPr lang="fr-FR" smtClean="0"/>
              <a:t>2</a:t>
            </a:fld>
            <a:endParaRPr lang="fr-FR"/>
          </a:p>
        </p:txBody>
      </p:sp>
      <p:sp>
        <p:nvSpPr>
          <p:cNvPr id="1048604" name="Titre 1"/>
          <p:cNvSpPr>
            <a:spLocks noGrp="1"/>
          </p:cNvSpPr>
          <p:nvPr/>
        </p:nvSpPr>
        <p:spPr>
          <a:xfrm>
            <a:off x="323528" y="260648"/>
            <a:ext cx="8229600" cy="1143000"/>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Plan </a:t>
            </a:r>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Espace réservé du contenu 2"/>
          <p:cNvSpPr>
            <a:spLocks noGrp="1"/>
          </p:cNvSpPr>
          <p:nvPr>
            <p:ph idx="1"/>
          </p:nvPr>
        </p:nvSpPr>
        <p:spPr>
          <a:xfrm>
            <a:off x="33826" y="836713"/>
            <a:ext cx="9110174" cy="5904655"/>
          </a:xfrm>
        </p:spPr>
        <p:txBody>
          <a:bodyPr>
            <a:noAutofit/>
          </a:bodyPr>
          <a:lstStyle/>
          <a:p>
            <a:pPr marL="0" indent="0" algn="just">
              <a:lnSpc>
                <a:spcPct val="200000"/>
              </a:lnSpc>
              <a:buNone/>
            </a:pPr>
            <a:r>
              <a:rPr lang="fr-FR" sz="2400" dirty="0" smtClean="0">
                <a:effectLst/>
                <a:latin typeface="Times New Roman" panose="02020603050405020304" pitchFamily="18" charset="0"/>
                <a:ea typeface="Calibri"/>
                <a:cs typeface="Times New Roman" panose="02020603050405020304" pitchFamily="18" charset="0"/>
              </a:rPr>
              <a:t>IC                  problème de santé publique</a:t>
            </a:r>
          </a:p>
          <a:p>
            <a:pPr marL="0" indent="0" algn="just">
              <a:lnSpc>
                <a:spcPct val="200000"/>
              </a:lnSpc>
              <a:buNone/>
            </a:pPr>
            <a:r>
              <a:rPr lang="fr-FR" sz="2400" dirty="0">
                <a:latin typeface="Times New Roman" panose="02020603050405020304" pitchFamily="18" charset="0"/>
                <a:ea typeface="Calibri"/>
                <a:cs typeface="Times New Roman" panose="02020603050405020304" pitchFamily="18" charset="0"/>
              </a:rPr>
              <a:t>En dépit des progrès thérapeutique, la morbidité et la mortalité de l’IC importante</a:t>
            </a:r>
          </a:p>
          <a:p>
            <a:pPr marL="0" indent="0" algn="just">
              <a:lnSpc>
                <a:spcPct val="200000"/>
              </a:lnSpc>
              <a:buNone/>
            </a:pPr>
            <a:r>
              <a:rPr lang="fr-FR" sz="2400" dirty="0" smtClean="0">
                <a:latin typeface="Times New Roman" panose="02020603050405020304" pitchFamily="18" charset="0"/>
                <a:ea typeface="Calibri"/>
                <a:cs typeface="Times New Roman" panose="02020603050405020304" pitchFamily="18" charset="0"/>
              </a:rPr>
              <a:t>Malgré </a:t>
            </a:r>
            <a:r>
              <a:rPr lang="fr-FR" sz="2400" dirty="0">
                <a:latin typeface="Times New Roman" panose="02020603050405020304" pitchFamily="18" charset="0"/>
                <a:ea typeface="Calibri"/>
                <a:cs typeface="Times New Roman" panose="02020603050405020304" pitchFamily="18" charset="0"/>
              </a:rPr>
              <a:t>le traitement 20% le risque de ré-hospitalisation à 30 jours, 30% à trois mois et 40% à un an, dont 70% évitable par la stratification du risque</a:t>
            </a:r>
            <a:endParaRPr lang="fr-FR" sz="2400" dirty="0">
              <a:latin typeface="Times New Roman" panose="02020603050405020304" pitchFamily="18" charset="0"/>
              <a:cs typeface="Times New Roman" panose="02020603050405020304" pitchFamily="18" charset="0"/>
            </a:endParaRPr>
          </a:p>
          <a:p>
            <a:pPr marL="0" indent="0" algn="just">
              <a:lnSpc>
                <a:spcPct val="200000"/>
              </a:lnSpc>
              <a:buNone/>
            </a:pPr>
            <a:r>
              <a:rPr lang="fr-FR" sz="2400" dirty="0" smtClean="0">
                <a:effectLst/>
                <a:latin typeface="Times New Roman" panose="02020603050405020304" pitchFamily="18" charset="0"/>
                <a:ea typeface="Calibri"/>
                <a:cs typeface="Times New Roman" panose="02020603050405020304" pitchFamily="18" charset="0"/>
              </a:rPr>
              <a:t> </a:t>
            </a:r>
            <a:endParaRPr lang="fr-FR" sz="2400" dirty="0">
              <a:latin typeface="Times New Roman" panose="02020603050405020304" pitchFamily="18" charset="0"/>
              <a:cs typeface="Times New Roman" panose="02020603050405020304" pitchFamily="18" charset="0"/>
            </a:endParaRPr>
          </a:p>
        </p:txBody>
      </p:sp>
      <p:sp>
        <p:nvSpPr>
          <p:cNvPr id="1048611" name="Espace réservé du numéro de diapositive 6"/>
          <p:cNvSpPr>
            <a:spLocks noGrp="1"/>
          </p:cNvSpPr>
          <p:nvPr>
            <p:ph type="sldNum" sz="quarter" idx="12"/>
          </p:nvPr>
        </p:nvSpPr>
        <p:spPr/>
        <p:txBody>
          <a:bodyPr/>
          <a:lstStyle/>
          <a:p>
            <a:fld id="{EA7EE9B4-CF2B-437C-BC0D-815908B266BE}" type="slidenum">
              <a:rPr lang="fr-FR" smtClean="0"/>
              <a:t>3</a:t>
            </a:fld>
            <a:endParaRPr lang="fr-FR"/>
          </a:p>
        </p:txBody>
      </p:sp>
      <p:sp>
        <p:nvSpPr>
          <p:cNvPr id="1048612" name="Titre 1"/>
          <p:cNvSpPr>
            <a:spLocks noGrp="1"/>
          </p:cNvSpPr>
          <p:nvPr/>
        </p:nvSpPr>
        <p:spPr>
          <a:xfrm>
            <a:off x="323528" y="18601"/>
            <a:ext cx="8229600" cy="818112"/>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Introduction 1/2</a:t>
            </a:r>
            <a:r>
              <a:rPr lang="fr-FR" dirty="0" smtClean="0">
                <a:solidFill>
                  <a:schemeClr val="tx1"/>
                </a:solidFill>
              </a:rPr>
              <a:t> </a:t>
            </a:r>
            <a:endParaRPr lang="fr-FR" dirty="0">
              <a:solidFill>
                <a:schemeClr val="tx1"/>
              </a:solidFill>
            </a:endParaRPr>
          </a:p>
        </p:txBody>
      </p:sp>
      <p:sp>
        <p:nvSpPr>
          <p:cNvPr id="2" name="Flèche droite 1"/>
          <p:cNvSpPr/>
          <p:nvPr/>
        </p:nvSpPr>
        <p:spPr>
          <a:xfrm>
            <a:off x="611560" y="1291618"/>
            <a:ext cx="978408"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Espace réservé du contenu 2"/>
          <p:cNvSpPr>
            <a:spLocks noGrp="1"/>
          </p:cNvSpPr>
          <p:nvPr>
            <p:ph idx="1"/>
          </p:nvPr>
        </p:nvSpPr>
        <p:spPr>
          <a:xfrm>
            <a:off x="179512" y="764704"/>
            <a:ext cx="8856984" cy="5976664"/>
          </a:xfrm>
        </p:spPr>
        <p:txBody>
          <a:bodyPr>
            <a:noAutofit/>
          </a:bodyPr>
          <a:lstStyle/>
          <a:p>
            <a:pPr marL="0" indent="0" algn="just">
              <a:lnSpc>
                <a:spcPct val="200000"/>
              </a:lnSpc>
              <a:spcAft>
                <a:spcPts val="1000"/>
              </a:spcAft>
              <a:buNone/>
            </a:pPr>
            <a:r>
              <a:rPr lang="fr-FR" sz="2800" dirty="0" smtClean="0">
                <a:effectLst/>
                <a:latin typeface="Times New Roman" panose="02020603050405020304" pitchFamily="18" charset="0"/>
                <a:ea typeface="Calibri"/>
                <a:cs typeface="Times New Roman" panose="02020603050405020304" pitchFamily="18" charset="0"/>
              </a:rPr>
              <a:t>1</a:t>
            </a:r>
            <a:r>
              <a:rPr lang="fr-FR" sz="2800" baseline="30000" dirty="0" smtClean="0">
                <a:effectLst/>
                <a:latin typeface="Times New Roman" panose="02020603050405020304" pitchFamily="18" charset="0"/>
                <a:ea typeface="Calibri"/>
                <a:cs typeface="Times New Roman" panose="02020603050405020304" pitchFamily="18" charset="0"/>
              </a:rPr>
              <a:t>er</a:t>
            </a:r>
            <a:r>
              <a:rPr lang="fr-FR" sz="2800" dirty="0" smtClean="0">
                <a:effectLst/>
                <a:latin typeface="Times New Roman" panose="02020603050405020304" pitchFamily="18" charset="0"/>
                <a:ea typeface="Calibri"/>
                <a:cs typeface="Times New Roman" panose="02020603050405020304" pitchFamily="18" charset="0"/>
              </a:rPr>
              <a:t> motif d’hospitalisation et mortalité importante en Afrique sub-saharienne</a:t>
            </a:r>
          </a:p>
          <a:p>
            <a:pPr algn="just">
              <a:lnSpc>
                <a:spcPct val="200000"/>
              </a:lnSpc>
              <a:spcAft>
                <a:spcPts val="1000"/>
              </a:spcAft>
              <a:buFont typeface="Wingdings" panose="05000000000000000000" pitchFamily="2" charset="2"/>
              <a:buChar char="ü"/>
            </a:pPr>
            <a:r>
              <a:rPr lang="fr-FR" sz="2800" dirty="0" smtClean="0">
                <a:latin typeface="Times New Roman" panose="02020603050405020304" pitchFamily="18" charset="0"/>
                <a:ea typeface="Calibri"/>
                <a:cs typeface="Times New Roman" panose="02020603050405020304" pitchFamily="18" charset="0"/>
              </a:rPr>
              <a:t>Togo  </a:t>
            </a:r>
            <a:r>
              <a:rPr lang="fr-FR" sz="2800" dirty="0">
                <a:latin typeface="Times New Roman" panose="02020603050405020304" pitchFamily="18" charset="0"/>
                <a:ea typeface="Calibri"/>
                <a:cs typeface="Times New Roman" panose="02020603050405020304" pitchFamily="18" charset="0"/>
              </a:rPr>
              <a:t>28,6</a:t>
            </a:r>
            <a:r>
              <a:rPr lang="fr-FR" sz="2800" dirty="0" smtClean="0">
                <a:effectLst/>
                <a:latin typeface="Times New Roman" panose="02020603050405020304" pitchFamily="18" charset="0"/>
                <a:ea typeface="Calibri"/>
                <a:cs typeface="Times New Roman" panose="02020603050405020304" pitchFamily="18" charset="0"/>
              </a:rPr>
              <a:t>% (</a:t>
            </a:r>
            <a:r>
              <a:rPr lang="fr-FR" sz="2800" dirty="0" smtClean="0">
                <a:solidFill>
                  <a:srgbClr val="FF0000"/>
                </a:solidFill>
                <a:effectLst/>
                <a:latin typeface="Times New Roman" panose="02020603050405020304" pitchFamily="18" charset="0"/>
                <a:ea typeface="Calibri"/>
                <a:cs typeface="Times New Roman" panose="02020603050405020304" pitchFamily="18" charset="0"/>
              </a:rPr>
              <a:t>16,4%</a:t>
            </a:r>
            <a:r>
              <a:rPr lang="fr-FR" sz="2800" dirty="0" smtClean="0">
                <a:effectLst/>
                <a:latin typeface="Times New Roman" panose="02020603050405020304" pitchFamily="18" charset="0"/>
                <a:ea typeface="Calibri"/>
                <a:cs typeface="Times New Roman" panose="02020603050405020304" pitchFamily="18" charset="0"/>
              </a:rPr>
              <a:t>)</a:t>
            </a:r>
          </a:p>
          <a:p>
            <a:pPr algn="just">
              <a:lnSpc>
                <a:spcPct val="200000"/>
              </a:lnSpc>
              <a:spcAft>
                <a:spcPts val="1000"/>
              </a:spcAft>
              <a:buFont typeface="Wingdings" panose="05000000000000000000" pitchFamily="2" charset="2"/>
              <a:buChar char="ü"/>
            </a:pPr>
            <a:r>
              <a:rPr lang="fr-FR" sz="2800" dirty="0" smtClean="0">
                <a:latin typeface="Times New Roman" panose="02020603050405020304" pitchFamily="18" charset="0"/>
                <a:ea typeface="Calibri"/>
                <a:cs typeface="Times New Roman" panose="02020603050405020304" pitchFamily="18" charset="0"/>
              </a:rPr>
              <a:t>Tchad  14,44</a:t>
            </a:r>
            <a:r>
              <a:rPr lang="fr-FR" sz="2800" dirty="0" smtClean="0">
                <a:effectLst/>
                <a:latin typeface="Times New Roman" panose="02020603050405020304" pitchFamily="18" charset="0"/>
                <a:ea typeface="Calibri"/>
                <a:cs typeface="Times New Roman" panose="02020603050405020304" pitchFamily="18" charset="0"/>
              </a:rPr>
              <a:t>% (</a:t>
            </a:r>
            <a:r>
              <a:rPr lang="fr-FR" sz="2800" dirty="0" smtClean="0">
                <a:solidFill>
                  <a:srgbClr val="FF0000"/>
                </a:solidFill>
                <a:effectLst/>
                <a:latin typeface="Times New Roman" panose="02020603050405020304" pitchFamily="18" charset="0"/>
                <a:ea typeface="Calibri"/>
                <a:cs typeface="Times New Roman" panose="02020603050405020304" pitchFamily="18" charset="0"/>
              </a:rPr>
              <a:t>18,3%</a:t>
            </a:r>
            <a:r>
              <a:rPr lang="fr-FR" sz="2800" dirty="0" smtClean="0">
                <a:effectLst/>
                <a:latin typeface="Times New Roman" panose="02020603050405020304" pitchFamily="18" charset="0"/>
                <a:ea typeface="Calibri"/>
                <a:cs typeface="Times New Roman" panose="02020603050405020304" pitchFamily="18" charset="0"/>
              </a:rPr>
              <a:t> )</a:t>
            </a:r>
            <a:endParaRPr lang="fr-FR" sz="2800" dirty="0" smtClean="0">
              <a:latin typeface="Times New Roman" panose="02020603050405020304" pitchFamily="18" charset="0"/>
              <a:ea typeface="Calibri"/>
              <a:cs typeface="Times New Roman" panose="02020603050405020304" pitchFamily="18" charset="0"/>
            </a:endParaRPr>
          </a:p>
          <a:p>
            <a:pPr algn="just">
              <a:lnSpc>
                <a:spcPct val="200000"/>
              </a:lnSpc>
              <a:spcAft>
                <a:spcPts val="1000"/>
              </a:spcAft>
              <a:buFont typeface="Wingdings" panose="05000000000000000000" pitchFamily="2" charset="2"/>
              <a:buChar char="ü"/>
            </a:pPr>
            <a:r>
              <a:rPr lang="fr-FR" sz="2800" dirty="0" smtClean="0">
                <a:effectLst/>
                <a:latin typeface="Times New Roman" panose="02020603050405020304" pitchFamily="18" charset="0"/>
                <a:ea typeface="Calibri"/>
                <a:cs typeface="Times New Roman" panose="02020603050405020304" pitchFamily="18" charset="0"/>
              </a:rPr>
              <a:t>Burkina Faso, 42,9% (</a:t>
            </a:r>
            <a:r>
              <a:rPr lang="fr-FR" sz="2800" dirty="0" smtClean="0">
                <a:solidFill>
                  <a:srgbClr val="FF0000"/>
                </a:solidFill>
                <a:effectLst/>
                <a:latin typeface="Times New Roman" panose="02020603050405020304" pitchFamily="18" charset="0"/>
                <a:ea typeface="Calibri"/>
                <a:cs typeface="Times New Roman" panose="02020603050405020304" pitchFamily="18" charset="0"/>
              </a:rPr>
              <a:t>17,9%)</a:t>
            </a:r>
          </a:p>
          <a:p>
            <a:pPr algn="just">
              <a:lnSpc>
                <a:spcPct val="200000"/>
              </a:lnSpc>
              <a:spcAft>
                <a:spcPts val="1000"/>
              </a:spcAft>
              <a:buFont typeface="Wingdings" panose="05000000000000000000" pitchFamily="2" charset="2"/>
              <a:buChar char="ü"/>
            </a:pPr>
            <a:r>
              <a:rPr lang="fr-FR" sz="2800" dirty="0" smtClean="0">
                <a:latin typeface="Times New Roman" panose="02020603050405020304" pitchFamily="18" charset="0"/>
                <a:cs typeface="Times New Roman" panose="02020603050405020304" pitchFamily="18" charset="0"/>
              </a:rPr>
              <a:t>++ études IC ( </a:t>
            </a:r>
            <a:r>
              <a:rPr lang="fr-FR" sz="2800" dirty="0" err="1" smtClean="0">
                <a:latin typeface="Times New Roman" panose="02020603050405020304" pitchFamily="18" charset="0"/>
                <a:cs typeface="Times New Roman" panose="02020603050405020304" pitchFamily="18" charset="0"/>
              </a:rPr>
              <a:t>épidémio</a:t>
            </a:r>
            <a:r>
              <a:rPr lang="fr-FR" sz="2800" dirty="0" smtClean="0">
                <a:latin typeface="Times New Roman" panose="02020603050405020304" pitchFamily="18" charset="0"/>
                <a:cs typeface="Times New Roman" panose="02020603050405020304" pitchFamily="18" charset="0"/>
              </a:rPr>
              <a:t> clinique et évolutif),</a:t>
            </a:r>
            <a:r>
              <a:rPr lang="fr-FR" sz="2800" b="1" dirty="0" smtClean="0">
                <a:latin typeface="Times New Roman" panose="02020603050405020304" pitchFamily="18" charset="0"/>
                <a:cs typeface="Times New Roman" panose="02020603050405020304" pitchFamily="18" charset="0"/>
              </a:rPr>
              <a:t>d’où étude </a:t>
            </a:r>
            <a:endParaRPr lang="fr-FR" sz="2800" b="1" dirty="0">
              <a:latin typeface="Times New Roman" panose="02020603050405020304" pitchFamily="18" charset="0"/>
              <a:cs typeface="Times New Roman" panose="02020603050405020304" pitchFamily="18" charset="0"/>
            </a:endParaRPr>
          </a:p>
        </p:txBody>
      </p:sp>
      <p:sp>
        <p:nvSpPr>
          <p:cNvPr id="1048624" name="Titre 1"/>
          <p:cNvSpPr>
            <a:spLocks noGrp="1"/>
          </p:cNvSpPr>
          <p:nvPr/>
        </p:nvSpPr>
        <p:spPr>
          <a:xfrm>
            <a:off x="323528" y="19579"/>
            <a:ext cx="8229600" cy="916211"/>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Introduction 2/2</a:t>
            </a:r>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Espace réservé du contenu 2"/>
          <p:cNvSpPr>
            <a:spLocks noGrp="1"/>
          </p:cNvSpPr>
          <p:nvPr>
            <p:ph idx="1"/>
          </p:nvPr>
        </p:nvSpPr>
        <p:spPr>
          <a:xfrm>
            <a:off x="179513" y="737759"/>
            <a:ext cx="8784976" cy="5949280"/>
          </a:xfrm>
        </p:spPr>
        <p:txBody>
          <a:bodyPr>
            <a:noAutofit/>
          </a:bodyPr>
          <a:lstStyle/>
          <a:p>
            <a:pPr marL="0" indent="0" algn="just">
              <a:lnSpc>
                <a:spcPct val="150000"/>
              </a:lnSpc>
              <a:spcAft>
                <a:spcPts val="800"/>
              </a:spcAft>
              <a:buNone/>
              <a:tabLst>
                <a:tab pos="1260475" algn="l"/>
              </a:tabLst>
            </a:pPr>
            <a:r>
              <a:rPr lang="fr-FR" sz="2700" b="1" dirty="0" smtClean="0">
                <a:latin typeface="Arial"/>
                <a:ea typeface="Calibri"/>
                <a:cs typeface="Times New Roman"/>
              </a:rPr>
              <a:t>   </a:t>
            </a:r>
            <a:r>
              <a:rPr lang="fr-FR" sz="2700" b="1" dirty="0" smtClean="0">
                <a:latin typeface="Times New Roman" panose="02020603050405020304" pitchFamily="18" charset="0"/>
                <a:ea typeface="Calibri"/>
                <a:cs typeface="Times New Roman" panose="02020603050405020304" pitchFamily="18" charset="0"/>
              </a:rPr>
              <a:t>Objectif général</a:t>
            </a:r>
            <a:endParaRPr lang="fr-FR" sz="2700" dirty="0" smtClean="0">
              <a:latin typeface="Times New Roman" panose="02020603050405020304" pitchFamily="18" charset="0"/>
              <a:ea typeface="Calibri"/>
              <a:cs typeface="Times New Roman" panose="02020603050405020304" pitchFamily="18" charset="0"/>
            </a:endParaRPr>
          </a:p>
          <a:p>
            <a:pPr indent="0" algn="just">
              <a:lnSpc>
                <a:spcPct val="150000"/>
              </a:lnSpc>
              <a:spcAft>
                <a:spcPts val="800"/>
              </a:spcAft>
              <a:buNone/>
              <a:tabLst>
                <a:tab pos="1260475" algn="l"/>
              </a:tabLst>
            </a:pPr>
            <a:r>
              <a:rPr lang="fr-FR" sz="2700" dirty="0" smtClean="0">
                <a:latin typeface="Times New Roman" panose="02020603050405020304" pitchFamily="18" charset="0"/>
                <a:ea typeface="Calibri"/>
                <a:cs typeface="Times New Roman" panose="02020603050405020304" pitchFamily="18" charset="0"/>
              </a:rPr>
              <a:t>Stratifier le risque pronostique des patients en IC systolique</a:t>
            </a:r>
          </a:p>
          <a:p>
            <a:pPr indent="0" algn="just">
              <a:lnSpc>
                <a:spcPct val="150000"/>
              </a:lnSpc>
              <a:spcAft>
                <a:spcPts val="800"/>
              </a:spcAft>
              <a:buNone/>
              <a:tabLst>
                <a:tab pos="1260475" algn="l"/>
              </a:tabLst>
            </a:pPr>
            <a:r>
              <a:rPr lang="fr-FR" sz="2700" b="1" dirty="0" smtClean="0">
                <a:latin typeface="Times New Roman" panose="02020603050405020304" pitchFamily="18" charset="0"/>
                <a:ea typeface="Calibri"/>
                <a:cs typeface="Times New Roman" panose="02020603050405020304" pitchFamily="18" charset="0"/>
              </a:rPr>
              <a:t>Objectifs </a:t>
            </a:r>
            <a:r>
              <a:rPr lang="fr-FR" sz="2700" b="1" dirty="0">
                <a:latin typeface="Times New Roman" panose="02020603050405020304" pitchFamily="18" charset="0"/>
                <a:ea typeface="Calibri"/>
                <a:cs typeface="Times New Roman" panose="02020603050405020304" pitchFamily="18" charset="0"/>
              </a:rPr>
              <a:t>spécifiques</a:t>
            </a:r>
            <a:endParaRPr lang="fr-FR" sz="2700" dirty="0">
              <a:latin typeface="Times New Roman" panose="02020603050405020304" pitchFamily="18" charset="0"/>
              <a:ea typeface="Calibri"/>
              <a:cs typeface="Times New Roman" panose="02020603050405020304" pitchFamily="18" charset="0"/>
            </a:endParaRPr>
          </a:p>
          <a:p>
            <a:pPr lvl="0" algn="just">
              <a:lnSpc>
                <a:spcPct val="150000"/>
              </a:lnSpc>
              <a:spcAft>
                <a:spcPts val="800"/>
              </a:spcAft>
              <a:buFont typeface="+mj-lt"/>
              <a:buAutoNum type="arabicPeriod"/>
              <a:tabLst>
                <a:tab pos="1260475" algn="l"/>
              </a:tabLst>
            </a:pPr>
            <a:r>
              <a:rPr lang="fr-FR" sz="2700" dirty="0">
                <a:latin typeface="Times New Roman" panose="02020603050405020304" pitchFamily="18" charset="0"/>
                <a:ea typeface="Calibri"/>
                <a:cs typeface="Times New Roman" panose="02020603050405020304" pitchFamily="18" charset="0"/>
              </a:rPr>
              <a:t>Déterminer les facteurs sociodémographiques associés à la mortalité  de </a:t>
            </a:r>
            <a:r>
              <a:rPr lang="fr-FR" sz="2700" dirty="0" smtClean="0">
                <a:latin typeface="Times New Roman" panose="02020603050405020304" pitchFamily="18" charset="0"/>
                <a:ea typeface="Calibri"/>
                <a:cs typeface="Times New Roman" panose="02020603050405020304" pitchFamily="18" charset="0"/>
              </a:rPr>
              <a:t>l’IC systolique</a:t>
            </a:r>
            <a:endParaRPr lang="fr-FR" sz="2700" dirty="0">
              <a:latin typeface="Times New Roman" panose="02020603050405020304" pitchFamily="18" charset="0"/>
              <a:cs typeface="Times New Roman" panose="02020603050405020304" pitchFamily="18" charset="0"/>
            </a:endParaRPr>
          </a:p>
          <a:p>
            <a:pPr lvl="0" algn="just">
              <a:lnSpc>
                <a:spcPct val="150000"/>
              </a:lnSpc>
              <a:spcAft>
                <a:spcPts val="800"/>
              </a:spcAft>
              <a:buFont typeface="+mj-lt"/>
              <a:buAutoNum type="arabicPeriod"/>
              <a:tabLst>
                <a:tab pos="1260475" algn="l"/>
              </a:tabLst>
            </a:pPr>
            <a:r>
              <a:rPr lang="fr-FR" sz="2700" dirty="0">
                <a:latin typeface="Times New Roman" panose="02020603050405020304" pitchFamily="18" charset="0"/>
                <a:ea typeface="Calibri"/>
                <a:cs typeface="Times New Roman" panose="02020603050405020304" pitchFamily="18" charset="0"/>
              </a:rPr>
              <a:t>Décrire les facteurs cliniques </a:t>
            </a:r>
            <a:r>
              <a:rPr lang="fr-FR" sz="2700" dirty="0" smtClean="0">
                <a:latin typeface="Times New Roman" panose="02020603050405020304" pitchFamily="18" charset="0"/>
                <a:ea typeface="Calibri"/>
                <a:cs typeface="Times New Roman" panose="02020603050405020304" pitchFamily="18" charset="0"/>
              </a:rPr>
              <a:t>et </a:t>
            </a:r>
            <a:r>
              <a:rPr lang="fr-FR" sz="2700" dirty="0" err="1" smtClean="0">
                <a:latin typeface="Times New Roman" panose="02020603050405020304" pitchFamily="18" charset="0"/>
                <a:ea typeface="Calibri"/>
                <a:cs typeface="Times New Roman" panose="02020603050405020304" pitchFamily="18" charset="0"/>
              </a:rPr>
              <a:t>paraclinique</a:t>
            </a:r>
            <a:r>
              <a:rPr lang="fr-FR" sz="2700" dirty="0" smtClean="0">
                <a:latin typeface="Times New Roman" panose="02020603050405020304" pitchFamily="18" charset="0"/>
                <a:ea typeface="Calibri"/>
                <a:cs typeface="Times New Roman" panose="02020603050405020304" pitchFamily="18" charset="0"/>
              </a:rPr>
              <a:t> associés </a:t>
            </a:r>
            <a:r>
              <a:rPr lang="fr-FR" sz="2700" dirty="0">
                <a:latin typeface="Times New Roman" panose="02020603050405020304" pitchFamily="18" charset="0"/>
                <a:ea typeface="Calibri"/>
                <a:cs typeface="Times New Roman" panose="02020603050405020304" pitchFamily="18" charset="0"/>
              </a:rPr>
              <a:t>à la </a:t>
            </a:r>
            <a:r>
              <a:rPr lang="fr-FR" sz="2700" dirty="0" smtClean="0">
                <a:latin typeface="Times New Roman" panose="02020603050405020304" pitchFamily="18" charset="0"/>
                <a:ea typeface="Calibri"/>
                <a:cs typeface="Times New Roman" panose="02020603050405020304" pitchFamily="18" charset="0"/>
              </a:rPr>
              <a:t>mortalité</a:t>
            </a:r>
          </a:p>
          <a:p>
            <a:pPr lvl="0" algn="just">
              <a:lnSpc>
                <a:spcPct val="150000"/>
              </a:lnSpc>
              <a:spcAft>
                <a:spcPts val="800"/>
              </a:spcAft>
              <a:buFont typeface="+mj-lt"/>
              <a:buAutoNum type="arabicPeriod"/>
              <a:tabLst>
                <a:tab pos="1260475" algn="l"/>
              </a:tabLst>
            </a:pPr>
            <a:r>
              <a:rPr lang="fr-FR" sz="2700" dirty="0" smtClean="0">
                <a:latin typeface="Times New Roman" panose="02020603050405020304" pitchFamily="18" charset="0"/>
                <a:cs typeface="Times New Roman" panose="02020603050405020304" pitchFamily="18" charset="0"/>
              </a:rPr>
              <a:t>Proposer un score pronostique dans l’IC systolique </a:t>
            </a:r>
            <a:endParaRPr lang="fr-FR" sz="2700" dirty="0">
              <a:latin typeface="Times New Roman" panose="02020603050405020304" pitchFamily="18" charset="0"/>
              <a:cs typeface="Times New Roman" panose="02020603050405020304" pitchFamily="18" charset="0"/>
            </a:endParaRPr>
          </a:p>
        </p:txBody>
      </p:sp>
      <p:sp>
        <p:nvSpPr>
          <p:cNvPr id="1048631" name="Espace réservé du numéro de diapositive 6"/>
          <p:cNvSpPr>
            <a:spLocks noGrp="1"/>
          </p:cNvSpPr>
          <p:nvPr>
            <p:ph type="sldNum" sz="quarter" idx="12"/>
          </p:nvPr>
        </p:nvSpPr>
        <p:spPr/>
        <p:txBody>
          <a:bodyPr/>
          <a:lstStyle/>
          <a:p>
            <a:fld id="{EA7EE9B4-CF2B-437C-BC0D-815908B266BE}" type="slidenum">
              <a:rPr lang="fr-FR" smtClean="0"/>
              <a:t>5</a:t>
            </a:fld>
            <a:endParaRPr lang="fr-FR"/>
          </a:p>
        </p:txBody>
      </p:sp>
      <p:sp>
        <p:nvSpPr>
          <p:cNvPr id="1048632" name="Titre 1"/>
          <p:cNvSpPr>
            <a:spLocks noGrp="1"/>
          </p:cNvSpPr>
          <p:nvPr/>
        </p:nvSpPr>
        <p:spPr>
          <a:xfrm>
            <a:off x="323528" y="19579"/>
            <a:ext cx="8229600" cy="817133"/>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Objectifs 1/1</a:t>
            </a:r>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Espace réservé du contenu 2"/>
          <p:cNvSpPr>
            <a:spLocks noGrp="1"/>
          </p:cNvSpPr>
          <p:nvPr>
            <p:ph idx="1"/>
          </p:nvPr>
        </p:nvSpPr>
        <p:spPr>
          <a:xfrm>
            <a:off x="251520" y="1052736"/>
            <a:ext cx="8784976" cy="5472608"/>
          </a:xfrm>
        </p:spPr>
        <p:txBody>
          <a:bodyPr>
            <a:noAutofit/>
          </a:bodyPr>
          <a:lstStyle/>
          <a:p>
            <a:pPr marL="0" indent="0" algn="just">
              <a:lnSpc>
                <a:spcPct val="200000"/>
              </a:lnSpc>
              <a:spcAft>
                <a:spcPts val="0"/>
              </a:spcAft>
              <a:buNone/>
              <a:tabLst>
                <a:tab pos="1260475" algn="l"/>
              </a:tabLst>
            </a:pPr>
            <a:r>
              <a:rPr lang="fr-FR" sz="2800" b="1" dirty="0">
                <a:solidFill>
                  <a:srgbClr val="000000"/>
                </a:solidFill>
                <a:latin typeface="Times New Roman" panose="02020603050405020304" pitchFamily="18" charset="0"/>
                <a:ea typeface="Calibri"/>
                <a:cs typeface="Times New Roman" panose="02020603050405020304" pitchFamily="18" charset="0"/>
              </a:rPr>
              <a:t>Cadre de l’étude</a:t>
            </a:r>
            <a:endParaRPr lang="fr-FR" sz="2800" dirty="0">
              <a:latin typeface="Times New Roman" panose="02020603050405020304" pitchFamily="18" charset="0"/>
              <a:ea typeface="Calibri"/>
              <a:cs typeface="Times New Roman" panose="02020603050405020304" pitchFamily="18" charset="0"/>
            </a:endParaRPr>
          </a:p>
          <a:p>
            <a:pPr marL="0" indent="0" algn="just">
              <a:lnSpc>
                <a:spcPct val="200000"/>
              </a:lnSpc>
              <a:spcAft>
                <a:spcPts val="0"/>
              </a:spcAft>
              <a:buNone/>
              <a:tabLst>
                <a:tab pos="1260475" algn="l"/>
              </a:tabLst>
            </a:pPr>
            <a:r>
              <a:rPr lang="fr-FR" sz="2800" dirty="0">
                <a:solidFill>
                  <a:srgbClr val="000000"/>
                </a:solidFill>
                <a:latin typeface="Times New Roman" panose="02020603050405020304" pitchFamily="18" charset="0"/>
                <a:ea typeface="Calibri"/>
                <a:cs typeface="Times New Roman" panose="02020603050405020304" pitchFamily="18" charset="0"/>
              </a:rPr>
              <a:t>L’unité d’hospitalisation du service de cardiologie du Centre Hospitalier Universitaire </a:t>
            </a:r>
            <a:r>
              <a:rPr lang="fr-FR" sz="2800" dirty="0" err="1">
                <a:solidFill>
                  <a:srgbClr val="000000"/>
                </a:solidFill>
                <a:latin typeface="Times New Roman" panose="02020603050405020304" pitchFamily="18" charset="0"/>
                <a:ea typeface="Calibri"/>
                <a:cs typeface="Times New Roman" panose="02020603050405020304" pitchFamily="18" charset="0"/>
              </a:rPr>
              <a:t>Yalgado</a:t>
            </a:r>
            <a:r>
              <a:rPr lang="fr-FR" sz="2800" dirty="0">
                <a:solidFill>
                  <a:srgbClr val="000000"/>
                </a:solidFill>
                <a:latin typeface="Times New Roman" panose="02020603050405020304" pitchFamily="18" charset="0"/>
                <a:ea typeface="Calibri"/>
                <a:cs typeface="Times New Roman" panose="02020603050405020304" pitchFamily="18" charset="0"/>
              </a:rPr>
              <a:t> </a:t>
            </a:r>
            <a:r>
              <a:rPr lang="fr-FR" sz="2800" dirty="0" smtClean="0">
                <a:solidFill>
                  <a:srgbClr val="000000"/>
                </a:solidFill>
                <a:latin typeface="Times New Roman" panose="02020603050405020304" pitchFamily="18" charset="0"/>
                <a:ea typeface="Calibri"/>
                <a:cs typeface="Times New Roman" panose="02020603050405020304" pitchFamily="18" charset="0"/>
              </a:rPr>
              <a:t>Ouédraogo</a:t>
            </a:r>
            <a:endParaRPr lang="fr-FR" sz="2800" b="1" dirty="0" smtClean="0">
              <a:solidFill>
                <a:srgbClr val="000000"/>
              </a:solidFill>
              <a:latin typeface="Times New Roman" panose="02020603050405020304" pitchFamily="18" charset="0"/>
              <a:ea typeface="Calibri"/>
              <a:cs typeface="Times New Roman" panose="02020603050405020304" pitchFamily="18" charset="0"/>
            </a:endParaRPr>
          </a:p>
          <a:p>
            <a:pPr marL="0" indent="0" algn="just">
              <a:lnSpc>
                <a:spcPct val="200000"/>
              </a:lnSpc>
              <a:spcAft>
                <a:spcPts val="0"/>
              </a:spcAft>
              <a:buNone/>
              <a:tabLst>
                <a:tab pos="1260475" algn="l"/>
              </a:tabLst>
            </a:pPr>
            <a:r>
              <a:rPr lang="fr-FR" sz="2800" b="1" dirty="0" smtClean="0">
                <a:solidFill>
                  <a:srgbClr val="000000"/>
                </a:solidFill>
                <a:latin typeface="Times New Roman" panose="02020603050405020304" pitchFamily="18" charset="0"/>
                <a:ea typeface="Calibri"/>
                <a:cs typeface="Times New Roman" panose="02020603050405020304" pitchFamily="18" charset="0"/>
              </a:rPr>
              <a:t>Type et période </a:t>
            </a:r>
            <a:r>
              <a:rPr lang="fr-FR" sz="2800" b="1" dirty="0">
                <a:solidFill>
                  <a:srgbClr val="000000"/>
                </a:solidFill>
                <a:latin typeface="Times New Roman" panose="02020603050405020304" pitchFamily="18" charset="0"/>
                <a:ea typeface="Calibri"/>
                <a:cs typeface="Times New Roman" panose="02020603050405020304" pitchFamily="18" charset="0"/>
              </a:rPr>
              <a:t>de l’étude </a:t>
            </a:r>
            <a:endParaRPr lang="fr-FR" sz="2800" dirty="0">
              <a:latin typeface="Times New Roman" panose="02020603050405020304" pitchFamily="18" charset="0"/>
              <a:ea typeface="Calibri"/>
              <a:cs typeface="Times New Roman" panose="02020603050405020304" pitchFamily="18" charset="0"/>
            </a:endParaRPr>
          </a:p>
          <a:p>
            <a:pPr marL="0" lvl="0" indent="0" algn="just">
              <a:lnSpc>
                <a:spcPct val="200000"/>
              </a:lnSpc>
              <a:buNone/>
              <a:tabLst>
                <a:tab pos="1260475" algn="l"/>
              </a:tabLst>
            </a:pPr>
            <a:r>
              <a:rPr lang="fr-FR" sz="2800" dirty="0">
                <a:solidFill>
                  <a:srgbClr val="000000"/>
                </a:solidFill>
                <a:latin typeface="Times New Roman" panose="02020603050405020304" pitchFamily="18" charset="0"/>
                <a:ea typeface="Calibri"/>
                <a:cs typeface="Times New Roman" panose="02020603050405020304" pitchFamily="18" charset="0"/>
              </a:rPr>
              <a:t>Il s’est agi d’une étude </a:t>
            </a:r>
            <a:r>
              <a:rPr lang="fr-FR" sz="2800" dirty="0" smtClean="0">
                <a:solidFill>
                  <a:srgbClr val="000000"/>
                </a:solidFill>
                <a:latin typeface="Times New Roman" panose="02020603050405020304" pitchFamily="18" charset="0"/>
                <a:ea typeface="Calibri"/>
                <a:cs typeface="Times New Roman" panose="02020603050405020304" pitchFamily="18" charset="0"/>
              </a:rPr>
              <a:t>de </a:t>
            </a:r>
            <a:r>
              <a:rPr lang="fr-FR" sz="2800" dirty="0">
                <a:solidFill>
                  <a:srgbClr val="000000"/>
                </a:solidFill>
                <a:latin typeface="Times New Roman" panose="02020603050405020304" pitchFamily="18" charset="0"/>
                <a:ea typeface="Calibri"/>
                <a:cs typeface="Times New Roman" panose="02020603050405020304" pitchFamily="18" charset="0"/>
              </a:rPr>
              <a:t>type </a:t>
            </a:r>
            <a:r>
              <a:rPr lang="fr-FR" sz="2800" dirty="0" smtClean="0">
                <a:solidFill>
                  <a:srgbClr val="000000"/>
                </a:solidFill>
                <a:latin typeface="Times New Roman" panose="02020603050405020304" pitchFamily="18" charset="0"/>
                <a:ea typeface="Calibri"/>
                <a:cs typeface="Times New Roman" panose="02020603050405020304" pitchFamily="18" charset="0"/>
              </a:rPr>
              <a:t>cas-témoins, de deux ans (janvier </a:t>
            </a:r>
            <a:r>
              <a:rPr lang="fr-FR" sz="2800" dirty="0">
                <a:solidFill>
                  <a:srgbClr val="000000"/>
                </a:solidFill>
                <a:latin typeface="Times New Roman" panose="02020603050405020304" pitchFamily="18" charset="0"/>
                <a:ea typeface="Calibri"/>
                <a:cs typeface="Times New Roman" panose="02020603050405020304" pitchFamily="18" charset="0"/>
              </a:rPr>
              <a:t>2017 </a:t>
            </a:r>
            <a:r>
              <a:rPr lang="fr-FR" sz="2800" dirty="0" smtClean="0">
                <a:solidFill>
                  <a:srgbClr val="000000"/>
                </a:solidFill>
                <a:latin typeface="Times New Roman" panose="02020603050405020304" pitchFamily="18" charset="0"/>
                <a:ea typeface="Calibri"/>
                <a:cs typeface="Times New Roman" panose="02020603050405020304" pitchFamily="18" charset="0"/>
              </a:rPr>
              <a:t>à décembre 2018)</a:t>
            </a:r>
            <a:endParaRPr lang="fr-FR" sz="2800" dirty="0">
              <a:latin typeface="Times New Roman" panose="02020603050405020304" pitchFamily="18" charset="0"/>
              <a:ea typeface="Calibri"/>
              <a:cs typeface="Times New Roman" panose="02020603050405020304" pitchFamily="18" charset="0"/>
            </a:endParaRPr>
          </a:p>
          <a:p>
            <a:pPr marL="0" indent="0" algn="just">
              <a:lnSpc>
                <a:spcPct val="200000"/>
              </a:lnSpc>
              <a:spcAft>
                <a:spcPts val="0"/>
              </a:spcAft>
              <a:buNone/>
              <a:tabLst>
                <a:tab pos="1260475" algn="l"/>
              </a:tabLst>
            </a:pPr>
            <a:r>
              <a:rPr lang="fr-FR" sz="2800" b="1" dirty="0" smtClean="0">
                <a:solidFill>
                  <a:srgbClr val="000000"/>
                </a:solidFill>
                <a:latin typeface="Times New Roman" panose="02020603050405020304" pitchFamily="18" charset="0"/>
                <a:ea typeface="Calibri"/>
                <a:cs typeface="Times New Roman" panose="02020603050405020304" pitchFamily="18" charset="0"/>
              </a:rPr>
              <a:t> </a:t>
            </a:r>
            <a:endParaRPr lang="fr-FR" sz="2800" dirty="0">
              <a:latin typeface="Times New Roman" panose="02020603050405020304" pitchFamily="18" charset="0"/>
              <a:cs typeface="Times New Roman" panose="02020603050405020304" pitchFamily="18" charset="0"/>
            </a:endParaRPr>
          </a:p>
        </p:txBody>
      </p:sp>
      <p:sp>
        <p:nvSpPr>
          <p:cNvPr id="1048639" name="Espace réservé du numéro de diapositive 6"/>
          <p:cNvSpPr>
            <a:spLocks noGrp="1"/>
          </p:cNvSpPr>
          <p:nvPr>
            <p:ph type="sldNum" sz="quarter" idx="12"/>
          </p:nvPr>
        </p:nvSpPr>
        <p:spPr/>
        <p:txBody>
          <a:bodyPr/>
          <a:lstStyle/>
          <a:p>
            <a:fld id="{EA7EE9B4-CF2B-437C-BC0D-815908B266BE}" type="slidenum">
              <a:rPr lang="fr-FR" smtClean="0"/>
              <a:t>6</a:t>
            </a:fld>
            <a:endParaRPr lang="fr-FR"/>
          </a:p>
        </p:txBody>
      </p:sp>
      <p:sp>
        <p:nvSpPr>
          <p:cNvPr id="1048640" name="Titre 1"/>
          <p:cNvSpPr>
            <a:spLocks noGrp="1"/>
          </p:cNvSpPr>
          <p:nvPr/>
        </p:nvSpPr>
        <p:spPr>
          <a:xfrm>
            <a:off x="323528" y="19579"/>
            <a:ext cx="8229600" cy="817133"/>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Patients et méthodes 1/3</a:t>
            </a:r>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Espace réservé du contenu 2"/>
          <p:cNvSpPr>
            <a:spLocks noGrp="1"/>
          </p:cNvSpPr>
          <p:nvPr>
            <p:ph idx="1"/>
          </p:nvPr>
        </p:nvSpPr>
        <p:spPr>
          <a:xfrm>
            <a:off x="179512" y="980728"/>
            <a:ext cx="8856984" cy="5760640"/>
          </a:xfrm>
        </p:spPr>
        <p:txBody>
          <a:bodyPr>
            <a:noAutofit/>
          </a:bodyPr>
          <a:lstStyle/>
          <a:p>
            <a:pPr marL="0" indent="0" algn="just">
              <a:lnSpc>
                <a:spcPct val="150000"/>
              </a:lnSpc>
              <a:spcAft>
                <a:spcPts val="0"/>
              </a:spcAft>
              <a:buNone/>
              <a:tabLst>
                <a:tab pos="1260475" algn="l"/>
              </a:tabLst>
            </a:pPr>
            <a:r>
              <a:rPr lang="fr-FR" sz="2800" b="1" dirty="0" smtClean="0">
                <a:solidFill>
                  <a:srgbClr val="000000"/>
                </a:solidFill>
                <a:latin typeface="Times New Roman" pitchFamily="18" charset="0"/>
                <a:ea typeface="Calibri"/>
                <a:cs typeface="Times New Roman" pitchFamily="18" charset="0"/>
              </a:rPr>
              <a:t>Population </a:t>
            </a:r>
            <a:r>
              <a:rPr lang="fr-FR" sz="2800" b="1" dirty="0">
                <a:solidFill>
                  <a:srgbClr val="000000"/>
                </a:solidFill>
                <a:latin typeface="Times New Roman" pitchFamily="18" charset="0"/>
                <a:ea typeface="Calibri"/>
                <a:cs typeface="Times New Roman" pitchFamily="18" charset="0"/>
              </a:rPr>
              <a:t>de l’étude</a:t>
            </a:r>
            <a:endParaRPr lang="fr-FR" sz="2800" dirty="0">
              <a:latin typeface="Times New Roman" pitchFamily="18" charset="0"/>
              <a:ea typeface="Calibri"/>
              <a:cs typeface="Times New Roman" pitchFamily="18" charset="0"/>
            </a:endParaRPr>
          </a:p>
          <a:p>
            <a:pPr marL="0" lvl="0" indent="0" algn="just">
              <a:lnSpc>
                <a:spcPct val="150000"/>
              </a:lnSpc>
              <a:buNone/>
              <a:tabLst>
                <a:tab pos="1260475" algn="l"/>
              </a:tabLst>
            </a:pPr>
            <a:r>
              <a:rPr lang="fr-FR" sz="2800" b="1" dirty="0" smtClean="0">
                <a:solidFill>
                  <a:srgbClr val="000000"/>
                </a:solidFill>
                <a:latin typeface="Times New Roman" pitchFamily="18" charset="0"/>
                <a:ea typeface="Calibri"/>
                <a:cs typeface="Times New Roman" pitchFamily="18" charset="0"/>
              </a:rPr>
              <a:t>Critères </a:t>
            </a:r>
            <a:r>
              <a:rPr lang="fr-FR" sz="2800" b="1" dirty="0">
                <a:solidFill>
                  <a:srgbClr val="000000"/>
                </a:solidFill>
                <a:latin typeface="Times New Roman" pitchFamily="18" charset="0"/>
                <a:ea typeface="Calibri"/>
                <a:cs typeface="Times New Roman" pitchFamily="18" charset="0"/>
              </a:rPr>
              <a:t>d’inclusion</a:t>
            </a:r>
            <a:endParaRPr lang="fr-FR" sz="2800" dirty="0">
              <a:latin typeface="Times New Roman" pitchFamily="18" charset="0"/>
              <a:cs typeface="Times New Roman" pitchFamily="18" charset="0"/>
            </a:endParaRPr>
          </a:p>
          <a:p>
            <a:pPr lvl="0" algn="just">
              <a:lnSpc>
                <a:spcPct val="150000"/>
              </a:lnSpc>
              <a:buFont typeface="Wingdings" panose="05000000000000000000" pitchFamily="2" charset="2"/>
              <a:buChar char="ü"/>
              <a:tabLst>
                <a:tab pos="1260475" algn="l"/>
              </a:tabLst>
            </a:pPr>
            <a:r>
              <a:rPr lang="fr-FR" sz="2800" b="1" dirty="0" smtClean="0">
                <a:solidFill>
                  <a:srgbClr val="000000"/>
                </a:solidFill>
                <a:latin typeface="Times New Roman" pitchFamily="18" charset="0"/>
                <a:ea typeface="Calibri"/>
                <a:cs typeface="Times New Roman" pitchFamily="18" charset="0"/>
              </a:rPr>
              <a:t>cas, </a:t>
            </a:r>
            <a:r>
              <a:rPr lang="fr-FR" sz="2800" dirty="0" smtClean="0">
                <a:solidFill>
                  <a:srgbClr val="000000"/>
                </a:solidFill>
                <a:latin typeface="Times New Roman" pitchFamily="18" charset="0"/>
                <a:ea typeface="Calibri"/>
                <a:cs typeface="Times New Roman" pitchFamily="18" charset="0"/>
              </a:rPr>
              <a:t>patients</a:t>
            </a:r>
            <a:r>
              <a:rPr lang="fr-FR" sz="2800" b="1" dirty="0" smtClean="0">
                <a:solidFill>
                  <a:srgbClr val="000000"/>
                </a:solidFill>
                <a:latin typeface="Times New Roman" pitchFamily="18" charset="0"/>
                <a:ea typeface="Calibri"/>
                <a:cs typeface="Times New Roman" pitchFamily="18" charset="0"/>
              </a:rPr>
              <a:t> </a:t>
            </a:r>
            <a:r>
              <a:rPr lang="fr-FR" sz="2800" dirty="0">
                <a:solidFill>
                  <a:srgbClr val="000000"/>
                </a:solidFill>
                <a:latin typeface="Times New Roman" pitchFamily="18" charset="0"/>
                <a:ea typeface="Calibri"/>
                <a:cs typeface="Times New Roman" pitchFamily="18" charset="0"/>
              </a:rPr>
              <a:t>de plus 15 ans </a:t>
            </a:r>
            <a:r>
              <a:rPr lang="fr-FR" sz="2800" dirty="0" smtClean="0">
                <a:solidFill>
                  <a:srgbClr val="000000"/>
                </a:solidFill>
                <a:latin typeface="Times New Roman" pitchFamily="18" charset="0"/>
                <a:ea typeface="Calibri"/>
                <a:cs typeface="Times New Roman" pitchFamily="18" charset="0"/>
              </a:rPr>
              <a:t>hospitalisés </a:t>
            </a:r>
            <a:r>
              <a:rPr lang="fr-FR" sz="2800" dirty="0">
                <a:solidFill>
                  <a:srgbClr val="000000"/>
                </a:solidFill>
                <a:latin typeface="Times New Roman" pitchFamily="18" charset="0"/>
                <a:ea typeface="Calibri"/>
                <a:cs typeface="Times New Roman" pitchFamily="18" charset="0"/>
              </a:rPr>
              <a:t>pour </a:t>
            </a:r>
            <a:r>
              <a:rPr lang="fr-FR" sz="2800" dirty="0" err="1" smtClean="0">
                <a:solidFill>
                  <a:srgbClr val="000000"/>
                </a:solidFill>
                <a:latin typeface="Times New Roman" pitchFamily="18" charset="0"/>
                <a:ea typeface="Calibri"/>
                <a:cs typeface="Times New Roman" pitchFamily="18" charset="0"/>
              </a:rPr>
              <a:t>ICs</a:t>
            </a:r>
            <a:r>
              <a:rPr lang="fr-FR" sz="2800" dirty="0" smtClean="0">
                <a:solidFill>
                  <a:srgbClr val="000000"/>
                </a:solidFill>
                <a:latin typeface="Times New Roman" pitchFamily="18" charset="0"/>
                <a:ea typeface="Calibri"/>
                <a:cs typeface="Times New Roman" pitchFamily="18" charset="0"/>
              </a:rPr>
              <a:t> décédés</a:t>
            </a:r>
            <a:endParaRPr lang="fr-FR" sz="2800" dirty="0">
              <a:latin typeface="Times New Roman" pitchFamily="18" charset="0"/>
              <a:cs typeface="Times New Roman" pitchFamily="18" charset="0"/>
            </a:endParaRPr>
          </a:p>
          <a:p>
            <a:pPr algn="just">
              <a:lnSpc>
                <a:spcPct val="150000"/>
              </a:lnSpc>
              <a:buFont typeface="Wingdings" panose="05000000000000000000" pitchFamily="2" charset="2"/>
              <a:buChar char="ü"/>
            </a:pPr>
            <a:r>
              <a:rPr lang="fr-FR" sz="2800" b="1" dirty="0" smtClean="0">
                <a:solidFill>
                  <a:srgbClr val="000000"/>
                </a:solidFill>
                <a:latin typeface="Times New Roman" pitchFamily="18" charset="0"/>
                <a:ea typeface="Calibri"/>
                <a:cs typeface="Times New Roman" pitchFamily="18" charset="0"/>
              </a:rPr>
              <a:t>témoins</a:t>
            </a:r>
            <a:r>
              <a:rPr lang="fr-FR" sz="2800" dirty="0">
                <a:solidFill>
                  <a:srgbClr val="000000"/>
                </a:solidFill>
                <a:latin typeface="Times New Roman" pitchFamily="18" charset="0"/>
                <a:ea typeface="Calibri"/>
                <a:cs typeface="Times New Roman" pitchFamily="18" charset="0"/>
              </a:rPr>
              <a:t>, </a:t>
            </a:r>
            <a:r>
              <a:rPr lang="fr-FR" sz="2800" dirty="0" smtClean="0">
                <a:solidFill>
                  <a:srgbClr val="000000"/>
                </a:solidFill>
                <a:latin typeface="Times New Roman" pitchFamily="18" charset="0"/>
                <a:ea typeface="Calibri"/>
                <a:cs typeface="Times New Roman" pitchFamily="18" charset="0"/>
              </a:rPr>
              <a:t>patients </a:t>
            </a:r>
            <a:r>
              <a:rPr lang="fr-FR" sz="2800" dirty="0">
                <a:solidFill>
                  <a:srgbClr val="000000"/>
                </a:solidFill>
                <a:latin typeface="Times New Roman" pitchFamily="18" charset="0"/>
                <a:ea typeface="Calibri"/>
                <a:cs typeface="Times New Roman" pitchFamily="18" charset="0"/>
              </a:rPr>
              <a:t>de plus de 15 ans hospitalisés  pour </a:t>
            </a:r>
            <a:r>
              <a:rPr lang="fr-FR" sz="2800" dirty="0" smtClean="0">
                <a:solidFill>
                  <a:srgbClr val="000000"/>
                </a:solidFill>
                <a:latin typeface="Times New Roman" pitchFamily="18" charset="0"/>
                <a:ea typeface="Calibri"/>
                <a:cs typeface="Times New Roman" pitchFamily="18" charset="0"/>
              </a:rPr>
              <a:t>ICs sortis vivants</a:t>
            </a:r>
          </a:p>
          <a:p>
            <a:pPr marL="0" lvl="0" indent="0" algn="just">
              <a:lnSpc>
                <a:spcPct val="150000"/>
              </a:lnSpc>
              <a:buNone/>
              <a:tabLst>
                <a:tab pos="1260475" algn="l"/>
              </a:tabLst>
            </a:pPr>
            <a:r>
              <a:rPr lang="fr-FR" sz="2800" b="1" dirty="0">
                <a:solidFill>
                  <a:srgbClr val="000000"/>
                </a:solidFill>
                <a:latin typeface="Times New Roman" pitchFamily="18" charset="0"/>
                <a:ea typeface="Calibri"/>
                <a:cs typeface="Times New Roman" pitchFamily="18" charset="0"/>
              </a:rPr>
              <a:t>Critères d’exclusion</a:t>
            </a:r>
            <a:endParaRPr lang="fr-FR" sz="2800" dirty="0">
              <a:solidFill>
                <a:prstClr val="black"/>
              </a:solidFill>
              <a:latin typeface="Times New Roman" pitchFamily="18" charset="0"/>
              <a:cs typeface="Times New Roman" pitchFamily="18" charset="0"/>
            </a:endParaRPr>
          </a:p>
          <a:p>
            <a:pPr lvl="0" algn="just">
              <a:lnSpc>
                <a:spcPct val="150000"/>
              </a:lnSpc>
              <a:buFont typeface="Wingdings" panose="05000000000000000000" pitchFamily="2" charset="2"/>
              <a:buChar char="ü"/>
              <a:tabLst>
                <a:tab pos="1260475" algn="l"/>
              </a:tabLst>
            </a:pPr>
            <a:r>
              <a:rPr lang="fr-FR" sz="2800" dirty="0">
                <a:solidFill>
                  <a:srgbClr val="000000"/>
                </a:solidFill>
                <a:latin typeface="Times New Roman" pitchFamily="18" charset="0"/>
                <a:ea typeface="Calibri"/>
                <a:cs typeface="Times New Roman" pitchFamily="18" charset="0"/>
              </a:rPr>
              <a:t>patients </a:t>
            </a:r>
            <a:r>
              <a:rPr lang="fr-FR" sz="2800" dirty="0" smtClean="0">
                <a:solidFill>
                  <a:srgbClr val="000000"/>
                </a:solidFill>
                <a:latin typeface="Times New Roman" pitchFamily="18" charset="0"/>
                <a:ea typeface="Calibri"/>
                <a:cs typeface="Times New Roman" pitchFamily="18" charset="0"/>
              </a:rPr>
              <a:t>avec ETT non exploitables.</a:t>
            </a:r>
            <a:endParaRPr lang="fr-FR" sz="2800" dirty="0">
              <a:solidFill>
                <a:prstClr val="black"/>
              </a:solidFill>
              <a:latin typeface="Times New Roman" pitchFamily="18" charset="0"/>
              <a:cs typeface="Times New Roman" pitchFamily="18" charset="0"/>
            </a:endParaRPr>
          </a:p>
        </p:txBody>
      </p:sp>
      <p:sp>
        <p:nvSpPr>
          <p:cNvPr id="1048642" name="Espace réservé du numéro de diapositive 6"/>
          <p:cNvSpPr>
            <a:spLocks noGrp="1"/>
          </p:cNvSpPr>
          <p:nvPr>
            <p:ph type="sldNum" sz="quarter" idx="12"/>
          </p:nvPr>
        </p:nvSpPr>
        <p:spPr/>
        <p:txBody>
          <a:bodyPr/>
          <a:lstStyle/>
          <a:p>
            <a:fld id="{EA7EE9B4-CF2B-437C-BC0D-815908B266BE}" type="slidenum">
              <a:rPr lang="fr-FR" smtClean="0"/>
              <a:t>7</a:t>
            </a:fld>
            <a:endParaRPr lang="fr-FR"/>
          </a:p>
        </p:txBody>
      </p:sp>
      <p:sp>
        <p:nvSpPr>
          <p:cNvPr id="1048643" name="Titre 1"/>
          <p:cNvSpPr>
            <a:spLocks noGrp="1"/>
          </p:cNvSpPr>
          <p:nvPr/>
        </p:nvSpPr>
        <p:spPr>
          <a:xfrm>
            <a:off x="323528" y="19579"/>
            <a:ext cx="8229600" cy="817133"/>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Patients et méthodes 2/3</a:t>
            </a:r>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Espace réservé du contenu 2"/>
          <p:cNvSpPr>
            <a:spLocks noGrp="1"/>
          </p:cNvSpPr>
          <p:nvPr>
            <p:ph idx="1"/>
          </p:nvPr>
        </p:nvSpPr>
        <p:spPr>
          <a:xfrm>
            <a:off x="179512" y="836712"/>
            <a:ext cx="8784976" cy="5832648"/>
          </a:xfrm>
        </p:spPr>
        <p:txBody>
          <a:bodyPr>
            <a:noAutofit/>
          </a:bodyPr>
          <a:lstStyle/>
          <a:p>
            <a:pPr marL="0" indent="0" algn="just">
              <a:lnSpc>
                <a:spcPct val="200000"/>
              </a:lnSpc>
              <a:spcAft>
                <a:spcPts val="0"/>
              </a:spcAft>
              <a:buNone/>
              <a:tabLst>
                <a:tab pos="1260475" algn="l"/>
              </a:tabLst>
            </a:pPr>
            <a:r>
              <a:rPr lang="fr-FR" sz="2800" b="1" dirty="0" smtClean="0">
                <a:solidFill>
                  <a:srgbClr val="000000"/>
                </a:solidFill>
                <a:latin typeface="Times New Roman" panose="02020603050405020304" pitchFamily="18" charset="0"/>
                <a:ea typeface="Calibri"/>
                <a:cs typeface="Times New Roman" panose="02020603050405020304" pitchFamily="18" charset="0"/>
              </a:rPr>
              <a:t>Collecte et analyse des données</a:t>
            </a:r>
          </a:p>
          <a:p>
            <a:pPr marL="0" indent="0" algn="just">
              <a:lnSpc>
                <a:spcPct val="200000"/>
              </a:lnSpc>
              <a:spcAft>
                <a:spcPts val="0"/>
              </a:spcAft>
              <a:buNone/>
              <a:tabLst>
                <a:tab pos="1260475" algn="l"/>
              </a:tabLst>
            </a:pPr>
            <a:r>
              <a:rPr lang="fr-FR" sz="2800" dirty="0" smtClean="0">
                <a:solidFill>
                  <a:srgbClr val="000000"/>
                </a:solidFill>
                <a:latin typeface="Times New Roman" panose="02020603050405020304" pitchFamily="18" charset="0"/>
                <a:ea typeface="Calibri"/>
                <a:cs typeface="Times New Roman" panose="02020603050405020304" pitchFamily="18" charset="0"/>
              </a:rPr>
              <a:t>Le recueil des données était faite sur une fiche de collecte</a:t>
            </a:r>
            <a:endParaRPr lang="fr-FR" sz="2800" dirty="0" smtClean="0">
              <a:latin typeface="Times New Roman" panose="02020603050405020304" pitchFamily="18" charset="0"/>
              <a:ea typeface="Calibri"/>
              <a:cs typeface="Times New Roman" panose="02020603050405020304" pitchFamily="18" charset="0"/>
            </a:endParaRPr>
          </a:p>
          <a:p>
            <a:pPr marL="0" indent="0" algn="just">
              <a:lnSpc>
                <a:spcPct val="200000"/>
              </a:lnSpc>
              <a:spcAft>
                <a:spcPts val="0"/>
              </a:spcAft>
              <a:buNone/>
              <a:tabLst>
                <a:tab pos="1260475" algn="l"/>
              </a:tabLst>
            </a:pPr>
            <a:r>
              <a:rPr lang="fr-FR" sz="2800" dirty="0" smtClean="0">
                <a:solidFill>
                  <a:srgbClr val="000000"/>
                </a:solidFill>
                <a:latin typeface="Times New Roman" panose="02020603050405020304" pitchFamily="18" charset="0"/>
                <a:ea typeface="Calibri"/>
                <a:cs typeface="Times New Roman" panose="02020603050405020304" pitchFamily="18" charset="0"/>
              </a:rPr>
              <a:t>L’analyse statistique a été réalisée à l’aide du</a:t>
            </a:r>
            <a:r>
              <a:rPr lang="fr-FR" sz="2800" dirty="0" smtClean="0">
                <a:latin typeface="Times New Roman" panose="02020603050405020304" pitchFamily="18" charset="0"/>
                <a:ea typeface="Calibri"/>
                <a:cs typeface="Times New Roman" panose="02020603050405020304" pitchFamily="18" charset="0"/>
              </a:rPr>
              <a:t> logiciel STATA 15</a:t>
            </a:r>
          </a:p>
          <a:p>
            <a:pPr marL="0" indent="0" algn="just">
              <a:lnSpc>
                <a:spcPct val="150000"/>
              </a:lnSpc>
              <a:spcAft>
                <a:spcPts val="0"/>
              </a:spcAft>
              <a:buNone/>
              <a:tabLst>
                <a:tab pos="1260475" algn="l"/>
              </a:tabLst>
            </a:pPr>
            <a:endParaRPr lang="fr-FR" sz="2800" dirty="0"/>
          </a:p>
        </p:txBody>
      </p:sp>
      <p:sp>
        <p:nvSpPr>
          <p:cNvPr id="1048645" name="Espace réservé du numéro de diapositive 6"/>
          <p:cNvSpPr>
            <a:spLocks noGrp="1"/>
          </p:cNvSpPr>
          <p:nvPr>
            <p:ph type="sldNum" sz="quarter" idx="12"/>
          </p:nvPr>
        </p:nvSpPr>
        <p:spPr/>
        <p:txBody>
          <a:bodyPr/>
          <a:lstStyle/>
          <a:p>
            <a:fld id="{EA7EE9B4-CF2B-437C-BC0D-815908B266BE}" type="slidenum">
              <a:rPr lang="fr-FR" smtClean="0"/>
              <a:t>8</a:t>
            </a:fld>
            <a:endParaRPr lang="fr-FR"/>
          </a:p>
        </p:txBody>
      </p:sp>
      <p:sp>
        <p:nvSpPr>
          <p:cNvPr id="1048646" name="Titre 1"/>
          <p:cNvSpPr>
            <a:spLocks noGrp="1"/>
          </p:cNvSpPr>
          <p:nvPr/>
        </p:nvSpPr>
        <p:spPr>
          <a:xfrm>
            <a:off x="323528" y="19579"/>
            <a:ext cx="8229600" cy="817133"/>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Patients et méthodes 3/3</a:t>
            </a:r>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Espace réservé du contenu 2"/>
          <p:cNvSpPr>
            <a:spLocks noGrp="1"/>
          </p:cNvSpPr>
          <p:nvPr>
            <p:ph idx="1"/>
          </p:nvPr>
        </p:nvSpPr>
        <p:spPr>
          <a:xfrm>
            <a:off x="179512" y="836712"/>
            <a:ext cx="8712968" cy="5832648"/>
          </a:xfrm>
        </p:spPr>
        <p:txBody>
          <a:bodyPr>
            <a:normAutofit/>
          </a:bodyPr>
          <a:lstStyle/>
          <a:p>
            <a:pPr>
              <a:buFont typeface="Wingdings" panose="05000000000000000000" pitchFamily="2" charset="2"/>
              <a:buChar char="q"/>
            </a:pPr>
            <a:r>
              <a:rPr lang="fr-FR" sz="2000" b="1" dirty="0" smtClean="0">
                <a:solidFill>
                  <a:prstClr val="black"/>
                </a:solidFill>
                <a:ea typeface="+mj-ea"/>
                <a:cs typeface="+mj-cs"/>
              </a:rPr>
              <a:t>Tableau V:</a:t>
            </a:r>
            <a:r>
              <a:rPr lang="fr-FR" sz="2000" dirty="0" smtClean="0">
                <a:solidFill>
                  <a:prstClr val="black"/>
                </a:solidFill>
                <a:ea typeface="+mj-ea"/>
                <a:cs typeface="+mj-cs"/>
              </a:rPr>
              <a:t> Analyse </a:t>
            </a:r>
            <a:r>
              <a:rPr lang="fr-FR" sz="2000" dirty="0">
                <a:solidFill>
                  <a:prstClr val="black"/>
                </a:solidFill>
                <a:ea typeface="+mj-ea"/>
                <a:cs typeface="+mj-cs"/>
              </a:rPr>
              <a:t>multivariée des facteurs associés à la mortalité 1/2</a:t>
            </a:r>
            <a:r>
              <a:rPr lang="fr-FR" sz="2800" dirty="0">
                <a:solidFill>
                  <a:prstClr val="black"/>
                </a:solidFill>
                <a:ea typeface="+mj-ea"/>
                <a:cs typeface="+mj-cs"/>
              </a:rPr>
              <a:t/>
            </a:r>
            <a:br>
              <a:rPr lang="fr-FR" sz="2800" dirty="0">
                <a:solidFill>
                  <a:prstClr val="black"/>
                </a:solidFill>
                <a:ea typeface="+mj-ea"/>
                <a:cs typeface="+mj-cs"/>
              </a:rPr>
            </a:br>
            <a:endParaRPr lang="fr-FR" sz="2800" dirty="0"/>
          </a:p>
        </p:txBody>
      </p:sp>
      <p:graphicFrame>
        <p:nvGraphicFramePr>
          <p:cNvPr id="4194308" name="Tableau 3"/>
          <p:cNvGraphicFramePr>
            <a:graphicFrameLocks noGrp="1"/>
          </p:cNvGraphicFramePr>
          <p:nvPr>
            <p:extLst>
              <p:ext uri="{D42A27DB-BD31-4B8C-83A1-F6EECF244321}">
                <p14:modId xmlns:p14="http://schemas.microsoft.com/office/powerpoint/2010/main" val="7457724"/>
              </p:ext>
            </p:extLst>
          </p:nvPr>
        </p:nvGraphicFramePr>
        <p:xfrm>
          <a:off x="179512" y="1340768"/>
          <a:ext cx="8784976" cy="5051800"/>
        </p:xfrm>
        <a:graphic>
          <a:graphicData uri="http://schemas.openxmlformats.org/drawingml/2006/table">
            <a:tbl>
              <a:tblPr firstRow="1" firstCol="1" bandRow="1"/>
              <a:tblGrid>
                <a:gridCol w="2160240"/>
                <a:gridCol w="1584176"/>
                <a:gridCol w="1584176"/>
                <a:gridCol w="1728192"/>
                <a:gridCol w="1728192"/>
              </a:tblGrid>
              <a:tr h="436600">
                <a:tc rowSpan="2">
                  <a:txBody>
                    <a:bodyPr/>
                    <a:lstStyle/>
                    <a:p>
                      <a:pPr algn="just">
                        <a:lnSpc>
                          <a:spcPct val="150000"/>
                        </a:lnSpc>
                        <a:spcAft>
                          <a:spcPts val="0"/>
                        </a:spcAft>
                      </a:pPr>
                      <a:r>
                        <a:rPr lang="fr-FR" sz="1800" b="1" dirty="0">
                          <a:solidFill>
                            <a:srgbClr val="000000"/>
                          </a:solidFill>
                          <a:effectLst/>
                          <a:latin typeface="Times New Roman" panose="02020603050405020304" pitchFamily="18" charset="0"/>
                          <a:ea typeface="Calibri"/>
                          <a:cs typeface="Times New Roman" panose="02020603050405020304" pitchFamily="18" charset="0"/>
                        </a:rPr>
                        <a:t>Variables </a:t>
                      </a:r>
                      <a:endParaRPr lang="fr-FR" sz="1800" dirty="0">
                        <a:solidFill>
                          <a:srgbClr val="000000"/>
                        </a:solidFill>
                        <a:effectLst/>
                        <a:latin typeface="Times New Roman" panose="02020603050405020304" pitchFamily="18" charset="0"/>
                        <a:ea typeface="Calibri"/>
                        <a:cs typeface="Times New Roman" panose="02020603050405020304" pitchFamily="18" charset="0"/>
                      </a:endParaRPr>
                    </a:p>
                  </a:txBody>
                  <a:tcPr marL="37716" marR="3771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algn="ctr">
                        <a:lnSpc>
                          <a:spcPct val="150000"/>
                        </a:lnSpc>
                        <a:spcAft>
                          <a:spcPts val="0"/>
                        </a:spcAft>
                      </a:pPr>
                      <a:r>
                        <a:rPr lang="fr-FR" sz="1800" b="1" dirty="0">
                          <a:solidFill>
                            <a:srgbClr val="000000"/>
                          </a:solidFill>
                          <a:effectLst/>
                          <a:latin typeface="Times New Roman" panose="02020603050405020304" pitchFamily="18" charset="0"/>
                          <a:ea typeface="Calibri"/>
                          <a:cs typeface="Times New Roman" panose="02020603050405020304" pitchFamily="18" charset="0"/>
                        </a:rPr>
                        <a:t>Mortalité hospitalière</a:t>
                      </a:r>
                      <a:endParaRPr lang="fr-FR" sz="1800" dirty="0">
                        <a:solidFill>
                          <a:srgbClr val="000000"/>
                        </a:solidFill>
                        <a:effectLst/>
                        <a:latin typeface="Times New Roman" panose="02020603050405020304" pitchFamily="18" charset="0"/>
                        <a:ea typeface="Calibri"/>
                        <a:cs typeface="Times New Roman" panose="02020603050405020304" pitchFamily="18" charset="0"/>
                      </a:endParaRPr>
                    </a:p>
                  </a:txBody>
                  <a:tcPr marL="37716" marR="3771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r>
              <a:tr h="674556">
                <a:tc vMerge="1">
                  <a:txBody>
                    <a:bodyPr/>
                    <a:lstStyle/>
                    <a:p>
                      <a:endParaRPr lang="fr-FR"/>
                    </a:p>
                  </a:txBody>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OR</a:t>
                      </a:r>
                    </a:p>
                  </a:txBody>
                  <a:tcPr marL="37716" marR="3771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Calibri"/>
                          <a:cs typeface="Times New Roman" panose="02020603050405020304" pitchFamily="18" charset="0"/>
                        </a:rPr>
                        <a:t>[IC]</a:t>
                      </a:r>
                    </a:p>
                    <a:p>
                      <a:endParaRPr lang="fr-FR" dirty="0"/>
                    </a:p>
                  </a:txBody>
                  <a:tcPr marL="37716" marR="3771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ctr">
                        <a:lnSpc>
                          <a:spcPct val="150000"/>
                        </a:lnSpc>
                        <a:spcAft>
                          <a:spcPts val="0"/>
                        </a:spcAft>
                      </a:pPr>
                      <a:endParaRPr lang="fr-FR" sz="1800" dirty="0">
                        <a:solidFill>
                          <a:srgbClr val="000000"/>
                        </a:solidFill>
                        <a:effectLst/>
                        <a:latin typeface="Times New Roman" panose="02020603050405020304" pitchFamily="18" charset="0"/>
                        <a:ea typeface="Calibri"/>
                        <a:cs typeface="Times New Roman" panose="02020603050405020304" pitchFamily="18" charset="0"/>
                      </a:endParaRPr>
                    </a:p>
                  </a:txBody>
                  <a:tcPr marL="37716" marR="3771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p-value</a:t>
                      </a:r>
                    </a:p>
                  </a:txBody>
                  <a:tcPr marL="37716" marR="37716"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6600">
                <a:tc>
                  <a:txBody>
                    <a:bodyPr/>
                    <a:lstStyle/>
                    <a:p>
                      <a:pPr algn="just">
                        <a:lnSpc>
                          <a:spcPct val="150000"/>
                        </a:lnSpc>
                        <a:spcAft>
                          <a:spcPts val="0"/>
                        </a:spcAft>
                      </a:pPr>
                      <a:r>
                        <a:rPr lang="fr-FR" sz="1800" b="1" dirty="0">
                          <a:solidFill>
                            <a:srgbClr val="000000"/>
                          </a:solidFill>
                          <a:effectLst/>
                          <a:latin typeface="Times New Roman" panose="02020603050405020304" pitchFamily="18" charset="0"/>
                          <a:ea typeface="Calibri"/>
                          <a:cs typeface="Times New Roman" panose="02020603050405020304" pitchFamily="18" charset="0"/>
                        </a:rPr>
                        <a:t>Stade de la dyspnée</a:t>
                      </a:r>
                      <a:endParaRPr lang="fr-FR" sz="1800" dirty="0">
                        <a:solidFill>
                          <a:srgbClr val="000000"/>
                        </a:solidFill>
                        <a:effectLst/>
                        <a:latin typeface="Times New Roman" panose="02020603050405020304" pitchFamily="18" charset="0"/>
                        <a:ea typeface="Calibri"/>
                        <a:cs typeface="Times New Roman" panose="02020603050405020304" pitchFamily="18" charset="0"/>
                      </a:endParaRPr>
                    </a:p>
                  </a:txBody>
                  <a:tcPr marL="37716" marR="37716" marT="0" marB="0">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endParaRPr lang="fr-FR"/>
                    </a:p>
                  </a:txBody>
                  <a:tcPr marL="37716" marR="37716" marT="0" marB="0">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w="12700" cap="flat" cmpd="sng" algn="ctr">
                      <a:solidFill>
                        <a:schemeClr val="tx1"/>
                      </a:solidFill>
                      <a:prstDash val="solid"/>
                      <a:round/>
                      <a:headEnd type="none" w="med" len="med"/>
                      <a:tailEnd type="none" w="med" len="med"/>
                    </a:lnT>
                    <a:lnB>
                      <a:noFill/>
                      <a:headEnd type="none" w="med" len="med"/>
                      <a:tailEnd type="none" w="med" len="med"/>
                    </a:lnB>
                    <a:solidFill>
                      <a:srgbClr val="FFFFFF"/>
                    </a:solidFill>
                  </a:tcPr>
                </a:tc>
              </a:tr>
              <a:tr h="436600">
                <a:tc>
                  <a:txBody>
                    <a:bodyPr/>
                    <a:lstStyle/>
                    <a:p>
                      <a:pPr algn="just">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Stade I</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1</a:t>
                      </a:r>
                    </a:p>
                  </a:txBody>
                  <a:tcPr marL="37716" marR="37716" marT="0" marB="0">
                    <a:lnL>
                      <a:noFill/>
                    </a:lnL>
                    <a:lnR>
                      <a:noFill/>
                    </a:lnR>
                    <a:lnT>
                      <a:noFill/>
                    </a:lnT>
                    <a:lnB>
                      <a:noFill/>
                    </a:lnB>
                    <a:solidFill>
                      <a:srgbClr val="FFFFFF"/>
                    </a:solidFill>
                  </a:tcPr>
                </a:tc>
                <a:tc>
                  <a:txBody>
                    <a:bodyPr/>
                    <a:lstStyle/>
                    <a:p>
                      <a:endParaRPr lang="fr-F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r>
              <a:tr h="436600">
                <a:tc>
                  <a:txBody>
                    <a:bodyPr/>
                    <a:lstStyle/>
                    <a:p>
                      <a:pPr algn="just">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Stade II</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0,96</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0,16</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5,48</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0,91</a:t>
                      </a:r>
                    </a:p>
                  </a:txBody>
                  <a:tcPr marL="37716" marR="37716" marT="0" marB="0">
                    <a:lnL>
                      <a:noFill/>
                    </a:lnL>
                    <a:lnR>
                      <a:noFill/>
                    </a:lnR>
                    <a:lnT>
                      <a:noFill/>
                    </a:lnT>
                    <a:lnB>
                      <a:noFill/>
                    </a:lnB>
                    <a:solidFill>
                      <a:srgbClr val="FFFFFF"/>
                    </a:solidFill>
                  </a:tcPr>
                </a:tc>
              </a:tr>
              <a:tr h="436600">
                <a:tc>
                  <a:txBody>
                    <a:bodyPr/>
                    <a:lstStyle/>
                    <a:p>
                      <a:pPr algn="just">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Stade III</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smtClean="0">
                          <a:solidFill>
                            <a:srgbClr val="FF0000"/>
                          </a:solidFill>
                          <a:effectLst/>
                          <a:latin typeface="Times New Roman" panose="02020603050405020304" pitchFamily="18" charset="0"/>
                          <a:ea typeface="Calibri"/>
                          <a:cs typeface="Times New Roman" panose="02020603050405020304" pitchFamily="18" charset="0"/>
                        </a:rPr>
                        <a:t>2,7</a:t>
                      </a:r>
                      <a:endParaRPr lang="fr-FR" sz="1800" b="1" dirty="0">
                        <a:solidFill>
                          <a:srgbClr val="FF0000"/>
                        </a:solidFill>
                        <a:effectLst/>
                        <a:latin typeface="Times New Roman" panose="02020603050405020304" pitchFamily="18" charset="0"/>
                        <a:ea typeface="Calibri"/>
                        <a:cs typeface="Times New Roman" panose="02020603050405020304" pitchFamily="18" charset="0"/>
                      </a:endParaRP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0,10</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0,66</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b="1" i="1" dirty="0">
                          <a:solidFill>
                            <a:srgbClr val="FF0000"/>
                          </a:solidFill>
                          <a:effectLst/>
                          <a:latin typeface="Times New Roman" panose="02020603050405020304" pitchFamily="18" charset="0"/>
                          <a:ea typeface="Calibri"/>
                          <a:cs typeface="Times New Roman" panose="02020603050405020304" pitchFamily="18" charset="0"/>
                        </a:rPr>
                        <a:t>0,005</a:t>
                      </a:r>
                    </a:p>
                  </a:txBody>
                  <a:tcPr marL="37716" marR="37716" marT="0" marB="0">
                    <a:lnL>
                      <a:noFill/>
                    </a:lnL>
                    <a:lnR>
                      <a:noFill/>
                    </a:lnR>
                    <a:lnT>
                      <a:noFill/>
                    </a:lnT>
                    <a:lnB>
                      <a:noFill/>
                    </a:lnB>
                    <a:solidFill>
                      <a:srgbClr val="FFFFFF"/>
                    </a:solidFill>
                  </a:tcPr>
                </a:tc>
              </a:tr>
              <a:tr h="436600">
                <a:tc>
                  <a:txBody>
                    <a:bodyPr/>
                    <a:lstStyle/>
                    <a:p>
                      <a:pPr algn="just">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Stade IV</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1</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r>
              <a:tr h="436600">
                <a:tc>
                  <a:txBody>
                    <a:bodyPr/>
                    <a:lstStyle/>
                    <a:p>
                      <a:pPr algn="just">
                        <a:lnSpc>
                          <a:spcPct val="150000"/>
                        </a:lnSpc>
                        <a:spcAft>
                          <a:spcPts val="0"/>
                        </a:spcAft>
                      </a:pPr>
                      <a:r>
                        <a:rPr lang="fr-FR" sz="1800" b="1">
                          <a:solidFill>
                            <a:srgbClr val="000000"/>
                          </a:solidFill>
                          <a:effectLst/>
                          <a:latin typeface="Times New Roman" panose="02020603050405020304" pitchFamily="18" charset="0"/>
                          <a:ea typeface="Calibri"/>
                          <a:cs typeface="Times New Roman" panose="02020603050405020304" pitchFamily="18" charset="0"/>
                        </a:rPr>
                        <a:t>PAS</a:t>
                      </a:r>
                      <a:endParaRPr lang="fr-FR" sz="1800">
                        <a:solidFill>
                          <a:srgbClr val="000000"/>
                        </a:solidFill>
                        <a:effectLst/>
                        <a:latin typeface="Times New Roman" panose="02020603050405020304" pitchFamily="18" charset="0"/>
                        <a:ea typeface="Calibri"/>
                        <a:cs typeface="Times New Roman" panose="02020603050405020304" pitchFamily="18" charset="0"/>
                      </a:endParaRP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r>
              <a:tr h="436600">
                <a:tc>
                  <a:txBody>
                    <a:bodyPr/>
                    <a:lstStyle/>
                    <a:p>
                      <a:pPr algn="just">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0 à 90 </a:t>
                      </a:r>
                      <a:r>
                        <a:rPr lang="fr-FR" sz="1800" b="1" dirty="0" err="1">
                          <a:solidFill>
                            <a:srgbClr val="FF0000"/>
                          </a:solidFill>
                          <a:effectLst/>
                          <a:latin typeface="Times New Roman" panose="02020603050405020304" pitchFamily="18" charset="0"/>
                          <a:ea typeface="Calibri"/>
                          <a:cs typeface="Times New Roman" panose="02020603050405020304" pitchFamily="18" charset="0"/>
                        </a:rPr>
                        <a:t>mmHg</a:t>
                      </a:r>
                      <a:endParaRPr lang="fr-FR" sz="1800" b="1" dirty="0">
                        <a:solidFill>
                          <a:srgbClr val="FF0000"/>
                        </a:solidFill>
                        <a:effectLst/>
                        <a:latin typeface="Times New Roman" panose="02020603050405020304" pitchFamily="18" charset="0"/>
                        <a:ea typeface="Calibri"/>
                        <a:cs typeface="Times New Roman" panose="02020603050405020304" pitchFamily="18" charset="0"/>
                      </a:endParaRP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4,38</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1,62</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b="1" dirty="0">
                          <a:solidFill>
                            <a:srgbClr val="FF0000"/>
                          </a:solidFill>
                          <a:effectLst/>
                          <a:latin typeface="Times New Roman" panose="02020603050405020304" pitchFamily="18" charset="0"/>
                          <a:ea typeface="Calibri"/>
                          <a:cs typeface="Times New Roman" panose="02020603050405020304" pitchFamily="18" charset="0"/>
                        </a:rPr>
                        <a:t>11,82</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b="1" i="1" dirty="0">
                          <a:solidFill>
                            <a:srgbClr val="FF0000"/>
                          </a:solidFill>
                          <a:effectLst/>
                          <a:latin typeface="Times New Roman" panose="02020603050405020304" pitchFamily="18" charset="0"/>
                          <a:ea typeface="Calibri"/>
                          <a:cs typeface="Times New Roman" panose="02020603050405020304" pitchFamily="18" charset="0"/>
                        </a:rPr>
                        <a:t>0,003</a:t>
                      </a:r>
                    </a:p>
                  </a:txBody>
                  <a:tcPr marL="37716" marR="37716" marT="0" marB="0">
                    <a:lnL>
                      <a:noFill/>
                    </a:lnL>
                    <a:lnR>
                      <a:noFill/>
                    </a:lnR>
                    <a:lnT>
                      <a:noFill/>
                    </a:lnT>
                    <a:lnB>
                      <a:noFill/>
                    </a:lnB>
                    <a:solidFill>
                      <a:srgbClr val="FFFFFF"/>
                    </a:solidFill>
                  </a:tcPr>
                </a:tc>
              </a:tr>
              <a:tr h="436600">
                <a:tc>
                  <a:txBody>
                    <a:bodyPr/>
                    <a:lstStyle/>
                    <a:p>
                      <a:pPr algn="just">
                        <a:lnSpc>
                          <a:spcPct val="150000"/>
                        </a:lnSpc>
                        <a:spcAft>
                          <a:spcPts val="0"/>
                        </a:spcAft>
                      </a:pPr>
                      <a:r>
                        <a:rPr lang="fr-FR" sz="1800">
                          <a:solidFill>
                            <a:srgbClr val="000000"/>
                          </a:solidFill>
                          <a:effectLst/>
                          <a:latin typeface="Times New Roman" panose="02020603050405020304" pitchFamily="18" charset="0"/>
                          <a:ea typeface="Calibri"/>
                          <a:cs typeface="Times New Roman" panose="02020603050405020304" pitchFamily="18" charset="0"/>
                        </a:rPr>
                        <a:t>90 à 139 mmHg</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1</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 </a:t>
                      </a:r>
                    </a:p>
                  </a:txBody>
                  <a:tcPr marL="37716" marR="37716" marT="0" marB="0">
                    <a:lnL>
                      <a:noFill/>
                    </a:lnL>
                    <a:lnR>
                      <a:noFill/>
                    </a:lnR>
                    <a:lnT>
                      <a:noFill/>
                    </a:lnT>
                    <a:lnB>
                      <a:noFill/>
                    </a:lnB>
                    <a:solidFill>
                      <a:srgbClr val="FFFFFF"/>
                    </a:solidFill>
                  </a:tcPr>
                </a:tc>
              </a:tr>
              <a:tr h="436600">
                <a:tc>
                  <a:txBody>
                    <a:bodyPr/>
                    <a:lstStyle/>
                    <a:p>
                      <a:pPr algn="just">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Sup à 140 </a:t>
                      </a:r>
                      <a:r>
                        <a:rPr lang="fr-FR" sz="1800" dirty="0" err="1">
                          <a:solidFill>
                            <a:srgbClr val="000000"/>
                          </a:solidFill>
                          <a:effectLst/>
                          <a:latin typeface="Times New Roman" panose="02020603050405020304" pitchFamily="18" charset="0"/>
                          <a:ea typeface="Calibri"/>
                          <a:cs typeface="Times New Roman" panose="02020603050405020304" pitchFamily="18" charset="0"/>
                        </a:rPr>
                        <a:t>mmHg</a:t>
                      </a:r>
                      <a:endParaRPr lang="fr-FR" sz="1800" dirty="0">
                        <a:solidFill>
                          <a:srgbClr val="000000"/>
                        </a:solidFill>
                        <a:effectLst/>
                        <a:latin typeface="Times New Roman" panose="02020603050405020304" pitchFamily="18" charset="0"/>
                        <a:ea typeface="Calibri"/>
                        <a:cs typeface="Times New Roman" panose="02020603050405020304" pitchFamily="18" charset="0"/>
                      </a:endParaRPr>
                    </a:p>
                  </a:txBody>
                  <a:tcPr marL="37716" marR="37716"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0,74</a:t>
                      </a:r>
                    </a:p>
                  </a:txBody>
                  <a:tcPr marL="37716" marR="37716"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0,15</a:t>
                      </a:r>
                    </a:p>
                  </a:txBody>
                  <a:tcPr marL="37716" marR="37716"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dirty="0">
                          <a:solidFill>
                            <a:srgbClr val="000000"/>
                          </a:solidFill>
                          <a:effectLst/>
                          <a:latin typeface="Times New Roman" panose="02020603050405020304" pitchFamily="18" charset="0"/>
                          <a:ea typeface="Calibri"/>
                          <a:cs typeface="Times New Roman" panose="02020603050405020304" pitchFamily="18" charset="0"/>
                        </a:rPr>
                        <a:t>3,58</a:t>
                      </a:r>
                    </a:p>
                  </a:txBody>
                  <a:tcPr marL="37716" marR="37716"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a:lnSpc>
                          <a:spcPct val="150000"/>
                        </a:lnSpc>
                        <a:spcAft>
                          <a:spcPts val="0"/>
                        </a:spcAft>
                      </a:pPr>
                      <a:r>
                        <a:rPr lang="fr-FR" sz="1800" i="1" dirty="0">
                          <a:solidFill>
                            <a:srgbClr val="000000"/>
                          </a:solidFill>
                          <a:effectLst/>
                          <a:latin typeface="Times New Roman" panose="02020603050405020304" pitchFamily="18" charset="0"/>
                          <a:ea typeface="Calibri"/>
                          <a:cs typeface="Times New Roman" panose="02020603050405020304" pitchFamily="18" charset="0"/>
                        </a:rPr>
                        <a:t>0,709</a:t>
                      </a:r>
                    </a:p>
                  </a:txBody>
                  <a:tcPr marL="37716" marR="37716" marT="0" marB="0">
                    <a:lnL>
                      <a:noFill/>
                    </a:lnL>
                    <a:lnR>
                      <a:noFill/>
                    </a:lnR>
                    <a:lnT>
                      <a:noFill/>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1048680" name="Espace réservé du numéro de diapositive 7"/>
          <p:cNvSpPr>
            <a:spLocks noGrp="1"/>
          </p:cNvSpPr>
          <p:nvPr>
            <p:ph type="sldNum" sz="quarter" idx="12"/>
          </p:nvPr>
        </p:nvSpPr>
        <p:spPr/>
        <p:txBody>
          <a:bodyPr/>
          <a:lstStyle/>
          <a:p>
            <a:fld id="{EA7EE9B4-CF2B-437C-BC0D-815908B266BE}" type="slidenum">
              <a:rPr lang="fr-FR" smtClean="0"/>
              <a:t>9</a:t>
            </a:fld>
            <a:endParaRPr lang="fr-FR"/>
          </a:p>
        </p:txBody>
      </p:sp>
      <p:sp>
        <p:nvSpPr>
          <p:cNvPr id="1048681" name="Titre 1"/>
          <p:cNvSpPr>
            <a:spLocks noGrp="1"/>
          </p:cNvSpPr>
          <p:nvPr/>
        </p:nvSpPr>
        <p:spPr>
          <a:xfrm>
            <a:off x="323528" y="19579"/>
            <a:ext cx="8229600" cy="745125"/>
          </a:xfrm>
          <a:prstGeom prst="rect">
            <a:avLst/>
          </a:prstGeom>
          <a:solidFill>
            <a:schemeClr val="bg1">
              <a:lumMod val="9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FR" b="1" dirty="0" smtClean="0">
                <a:solidFill>
                  <a:schemeClr val="tx1"/>
                </a:solidFill>
                <a:latin typeface="Arial Black" panose="020B0A04020102020204" pitchFamily="34" charset="0"/>
                <a:cs typeface="Times New Roman" panose="02020603050405020304" pitchFamily="18" charset="0"/>
              </a:rPr>
              <a:t>Résultats 1/4</a:t>
            </a:r>
            <a:endParaRPr lang="fr-FR" dirty="0">
              <a:solidFill>
                <a:schemeClr val="tx1"/>
              </a:solidFill>
            </a:endParaRPr>
          </a:p>
        </p:txBody>
      </p:sp>
    </p:spTree>
    <p:extLst>
      <p:ext uri="{BB962C8B-B14F-4D97-AF65-F5344CB8AC3E}">
        <p14:creationId xmlns:p14="http://schemas.microsoft.com/office/powerpoint/2010/main" val="4240469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648</TotalTime>
  <Words>1060</Words>
  <Application>Microsoft Office PowerPoint</Application>
  <PresentationFormat>Affichage à l'écran (4:3)</PresentationFormat>
  <Paragraphs>217</Paragraphs>
  <Slides>14</Slides>
  <Notes>9</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7 ème journées de la SOCARB</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Facteurs associés à la mortalité hospitalière dans l’insuffisance cardiaque systolique au Centre Hospitalier Universitaire Yalgado Ouédraogo : étude cas-témoin.</dc:title>
  <dc:creator>user</dc:creator>
  <cp:lastModifiedBy>DR  DOUNE  Narcisse</cp:lastModifiedBy>
  <cp:revision>56</cp:revision>
  <dcterms:created xsi:type="dcterms:W3CDTF">2019-12-09T12:08:18Z</dcterms:created>
  <dcterms:modified xsi:type="dcterms:W3CDTF">2021-10-28T20:36:50Z</dcterms:modified>
</cp:coreProperties>
</file>